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10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media/image18.svg" ContentType="image/svg+xml"/>
  <Override PartName="/ppt/media/image2.svg" ContentType="image/svg+xml"/>
  <Override PartName="/ppt/media/image23.svg" ContentType="image/svg+xml"/>
  <Override PartName="/ppt/media/image25.svg" ContentType="image/svg+xml"/>
  <Override PartName="/ppt/media/image27.svg" ContentType="image/svg+xml"/>
  <Override PartName="/ppt/media/image29.svg" ContentType="image/svg+xml"/>
  <Override PartName="/ppt/media/image33.svg" ContentType="image/svg+xml"/>
  <Override PartName="/ppt/media/image35.svg" ContentType="image/svg+xml"/>
  <Override PartName="/ppt/media/image4.svg" ContentType="image/svg+xml"/>
  <Override PartName="/ppt/media/image7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76" r:id="rId4"/>
    <p:sldId id="257" r:id="rId5"/>
    <p:sldId id="258" r:id="rId6"/>
    <p:sldId id="277" r:id="rId7"/>
    <p:sldId id="278" r:id="rId8"/>
    <p:sldId id="260" r:id="rId9"/>
    <p:sldId id="285" r:id="rId10"/>
    <p:sldId id="288" r:id="rId11"/>
    <p:sldId id="286" r:id="rId12"/>
    <p:sldId id="280" r:id="rId13"/>
    <p:sldId id="279" r:id="rId14"/>
    <p:sldId id="287" r:id="rId15"/>
    <p:sldId id="290" r:id="rId16"/>
    <p:sldId id="291" r:id="rId17"/>
    <p:sldId id="292" r:id="rId18"/>
    <p:sldId id="284" r:id="rId19"/>
    <p:sldId id="283" r:id="rId20"/>
    <p:sldId id="294" r:id="rId21"/>
    <p:sldId id="295" r:id="rId22"/>
    <p:sldId id="296" r:id="rId23"/>
    <p:sldId id="275" r:id="rId24"/>
  </p:sldIdLst>
  <p:sldSz cx="18288000" cy="10287000"/>
  <p:notesSz cx="6858000" cy="9144000"/>
  <p:embeddedFontLst>
    <p:embeddedFont>
      <p:font typeface="字由点字奇妙体" panose="00020600040101010101" charset="-122"/>
      <p:regular r:id="rId28"/>
    </p:embeddedFont>
    <p:embeddedFont>
      <p:font typeface="微软雅黑" panose="020B0503020204020204" charset="-122"/>
      <p:regular r:id="rId29"/>
    </p:embeddedFont>
    <p:embeddedFont>
      <p:font typeface="字由点字典黑 45J" panose="00020600040101010101" charset="-122"/>
      <p:regular r:id="rId30"/>
    </p:embeddedFont>
    <p:embeddedFont>
      <p:font typeface="Calibri" panose="020F0502020204030204" charset="0"/>
      <p:regular r:id="rId31"/>
      <p:bold r:id="rId32"/>
      <p:italic r:id="rId33"/>
      <p:boldItalic r:id="rId34"/>
    </p:embeddedFont>
  </p:embeddedFontLst>
  <p:custDataLst>
    <p:tags r:id="rId3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289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4C84"/>
    <a:srgbClr val="4F80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59"/>
        <p:guide pos="289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gs" Target="tags/tag48.xml"/><Relationship Id="rId34" Type="http://schemas.openxmlformats.org/officeDocument/2006/relationships/font" Target="fonts/font7.fntdata"/><Relationship Id="rId33" Type="http://schemas.openxmlformats.org/officeDocument/2006/relationships/font" Target="fonts/font6.fntdata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" Target="slides/slide1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tags" Target="../tags/tag1.xml"/><Relationship Id="rId7" Type="http://schemas.openxmlformats.org/officeDocument/2006/relationships/image" Target="../media/image7.svg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10.svg"/><Relationship Id="rId10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5.svg"/><Relationship Id="rId7" Type="http://schemas.openxmlformats.org/officeDocument/2006/relationships/image" Target="../media/image34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38.jpeg"/><Relationship Id="rId11" Type="http://schemas.openxmlformats.org/officeDocument/2006/relationships/image" Target="../media/image37.jpeg"/><Relationship Id="rId10" Type="http://schemas.openxmlformats.org/officeDocument/2006/relationships/image" Target="../media/image33.sv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27.svg"/><Relationship Id="rId7" Type="http://schemas.openxmlformats.org/officeDocument/2006/relationships/image" Target="../media/image42.png"/><Relationship Id="rId6" Type="http://schemas.openxmlformats.org/officeDocument/2006/relationships/image" Target="../media/image4.svg"/><Relationship Id="rId5" Type="http://schemas.openxmlformats.org/officeDocument/2006/relationships/image" Target="../media/image41.png"/><Relationship Id="rId4" Type="http://schemas.openxmlformats.org/officeDocument/2006/relationships/image" Target="../media/image12.svg"/><Relationship Id="rId3" Type="http://schemas.openxmlformats.org/officeDocument/2006/relationships/image" Target="../media/image40.png"/><Relationship Id="rId2" Type="http://schemas.openxmlformats.org/officeDocument/2006/relationships/image" Target="../media/image2.sv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8.png"/><Relationship Id="rId12" Type="http://schemas.openxmlformats.org/officeDocument/2006/relationships/tags" Target="../tags/tag10.xml"/><Relationship Id="rId11" Type="http://schemas.openxmlformats.org/officeDocument/2006/relationships/image" Target="../media/image30.png"/><Relationship Id="rId10" Type="http://schemas.openxmlformats.org/officeDocument/2006/relationships/image" Target="../media/image29.svg"/><Relationship Id="rId1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image" Target="../media/image14.svg"/><Relationship Id="rId5" Type="http://schemas.openxmlformats.org/officeDocument/2006/relationships/image" Target="../media/image44.png"/><Relationship Id="rId4" Type="http://schemas.openxmlformats.org/officeDocument/2006/relationships/image" Target="../media/image12.svg"/><Relationship Id="rId3" Type="http://schemas.openxmlformats.org/officeDocument/2006/relationships/image" Target="../media/image40.png"/><Relationship Id="rId23" Type="http://schemas.openxmlformats.org/officeDocument/2006/relationships/slideLayout" Target="../slideLayouts/slideLayout7.xml"/><Relationship Id="rId22" Type="http://schemas.openxmlformats.org/officeDocument/2006/relationships/tags" Target="../tags/tag26.xml"/><Relationship Id="rId21" Type="http://schemas.openxmlformats.org/officeDocument/2006/relationships/tags" Target="../tags/tag25.xml"/><Relationship Id="rId20" Type="http://schemas.openxmlformats.org/officeDocument/2006/relationships/tags" Target="../tags/tag24.xml"/><Relationship Id="rId2" Type="http://schemas.openxmlformats.org/officeDocument/2006/relationships/image" Target="../media/image2.svg"/><Relationship Id="rId19" Type="http://schemas.openxmlformats.org/officeDocument/2006/relationships/tags" Target="../tags/tag23.xml"/><Relationship Id="rId18" Type="http://schemas.openxmlformats.org/officeDocument/2006/relationships/tags" Target="../tags/tag22.xml"/><Relationship Id="rId17" Type="http://schemas.openxmlformats.org/officeDocument/2006/relationships/tags" Target="../tags/tag21.xml"/><Relationship Id="rId16" Type="http://schemas.openxmlformats.org/officeDocument/2006/relationships/tags" Target="../tags/tag20.xml"/><Relationship Id="rId15" Type="http://schemas.openxmlformats.org/officeDocument/2006/relationships/tags" Target="../tags/tag19.xml"/><Relationship Id="rId14" Type="http://schemas.openxmlformats.org/officeDocument/2006/relationships/tags" Target="../tags/tag18.xml"/><Relationship Id="rId13" Type="http://schemas.openxmlformats.org/officeDocument/2006/relationships/tags" Target="../tags/tag17.xml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png"/><Relationship Id="rId8" Type="http://schemas.openxmlformats.org/officeDocument/2006/relationships/image" Target="../media/image33.svg"/><Relationship Id="rId7" Type="http://schemas.openxmlformats.org/officeDocument/2006/relationships/image" Target="../media/image45.png"/><Relationship Id="rId6" Type="http://schemas.openxmlformats.org/officeDocument/2006/relationships/image" Target="../media/image14.svg"/><Relationship Id="rId5" Type="http://schemas.openxmlformats.org/officeDocument/2006/relationships/image" Target="../media/image44.png"/><Relationship Id="rId4" Type="http://schemas.openxmlformats.org/officeDocument/2006/relationships/image" Target="../media/image12.svg"/><Relationship Id="rId3" Type="http://schemas.openxmlformats.org/officeDocument/2006/relationships/image" Target="../media/image40.png"/><Relationship Id="rId2" Type="http://schemas.openxmlformats.org/officeDocument/2006/relationships/image" Target="../media/image2.svg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51.png"/><Relationship Id="rId14" Type="http://schemas.openxmlformats.org/officeDocument/2006/relationships/image" Target="../media/image50.jpeg"/><Relationship Id="rId13" Type="http://schemas.openxmlformats.org/officeDocument/2006/relationships/image" Target="../media/image49.jpeg"/><Relationship Id="rId12" Type="http://schemas.openxmlformats.org/officeDocument/2006/relationships/image" Target="../media/image48.jpeg"/><Relationship Id="rId11" Type="http://schemas.openxmlformats.org/officeDocument/2006/relationships/image" Target="../media/image47.png"/><Relationship Id="rId10" Type="http://schemas.openxmlformats.org/officeDocument/2006/relationships/image" Target="../media/image18.svg"/><Relationship Id="rId1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8" Type="http://schemas.openxmlformats.org/officeDocument/2006/relationships/image" Target="../media/image33.svg"/><Relationship Id="rId7" Type="http://schemas.openxmlformats.org/officeDocument/2006/relationships/image" Target="../media/image45.png"/><Relationship Id="rId6" Type="http://schemas.openxmlformats.org/officeDocument/2006/relationships/image" Target="../media/image14.svg"/><Relationship Id="rId5" Type="http://schemas.openxmlformats.org/officeDocument/2006/relationships/image" Target="../media/image44.png"/><Relationship Id="rId4" Type="http://schemas.openxmlformats.org/officeDocument/2006/relationships/image" Target="../media/image12.svg"/><Relationship Id="rId3" Type="http://schemas.openxmlformats.org/officeDocument/2006/relationships/image" Target="../media/image40.png"/><Relationship Id="rId2" Type="http://schemas.openxmlformats.org/officeDocument/2006/relationships/image" Target="../media/image2.sv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53.png"/><Relationship Id="rId11" Type="http://schemas.openxmlformats.org/officeDocument/2006/relationships/image" Target="../media/image46.png"/><Relationship Id="rId10" Type="http://schemas.openxmlformats.org/officeDocument/2006/relationships/image" Target="../media/image18.svg"/><Relationship Id="rId1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.png"/><Relationship Id="rId8" Type="http://schemas.openxmlformats.org/officeDocument/2006/relationships/image" Target="../media/image33.svg"/><Relationship Id="rId7" Type="http://schemas.openxmlformats.org/officeDocument/2006/relationships/image" Target="../media/image45.png"/><Relationship Id="rId6" Type="http://schemas.openxmlformats.org/officeDocument/2006/relationships/image" Target="../media/image14.svg"/><Relationship Id="rId5" Type="http://schemas.openxmlformats.org/officeDocument/2006/relationships/image" Target="../media/image44.png"/><Relationship Id="rId4" Type="http://schemas.openxmlformats.org/officeDocument/2006/relationships/image" Target="../media/image12.svg"/><Relationship Id="rId3" Type="http://schemas.openxmlformats.org/officeDocument/2006/relationships/image" Target="../media/image40.png"/><Relationship Id="rId2" Type="http://schemas.openxmlformats.org/officeDocument/2006/relationships/image" Target="../media/image2.sv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55.jpeg"/><Relationship Id="rId11" Type="http://schemas.openxmlformats.org/officeDocument/2006/relationships/image" Target="../media/image46.png"/><Relationship Id="rId10" Type="http://schemas.openxmlformats.org/officeDocument/2006/relationships/image" Target="../media/image18.svg"/><Relationship Id="rId1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png"/><Relationship Id="rId8" Type="http://schemas.openxmlformats.org/officeDocument/2006/relationships/image" Target="../media/image33.svg"/><Relationship Id="rId7" Type="http://schemas.openxmlformats.org/officeDocument/2006/relationships/image" Target="../media/image45.png"/><Relationship Id="rId6" Type="http://schemas.openxmlformats.org/officeDocument/2006/relationships/image" Target="../media/image14.svg"/><Relationship Id="rId5" Type="http://schemas.openxmlformats.org/officeDocument/2006/relationships/image" Target="../media/image44.png"/><Relationship Id="rId4" Type="http://schemas.openxmlformats.org/officeDocument/2006/relationships/image" Target="../media/image12.svg"/><Relationship Id="rId3" Type="http://schemas.openxmlformats.org/officeDocument/2006/relationships/image" Target="../media/image40.png"/><Relationship Id="rId2" Type="http://schemas.openxmlformats.org/officeDocument/2006/relationships/image" Target="../media/image2.sv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52.png"/><Relationship Id="rId11" Type="http://schemas.openxmlformats.org/officeDocument/2006/relationships/image" Target="../media/image47.png"/><Relationship Id="rId10" Type="http://schemas.openxmlformats.org/officeDocument/2006/relationships/image" Target="../media/image18.svg"/><Relationship Id="rId1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27.svg"/><Relationship Id="rId7" Type="http://schemas.openxmlformats.org/officeDocument/2006/relationships/image" Target="../media/image42.png"/><Relationship Id="rId6" Type="http://schemas.openxmlformats.org/officeDocument/2006/relationships/image" Target="../media/image4.svg"/><Relationship Id="rId5" Type="http://schemas.openxmlformats.org/officeDocument/2006/relationships/image" Target="../media/image41.png"/><Relationship Id="rId4" Type="http://schemas.openxmlformats.org/officeDocument/2006/relationships/image" Target="../media/image12.svg"/><Relationship Id="rId3" Type="http://schemas.openxmlformats.org/officeDocument/2006/relationships/image" Target="../media/image40.png"/><Relationship Id="rId2" Type="http://schemas.openxmlformats.org/officeDocument/2006/relationships/image" Target="../media/image2.sv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8.png"/><Relationship Id="rId12" Type="http://schemas.openxmlformats.org/officeDocument/2006/relationships/tags" Target="../tags/tag27.xml"/><Relationship Id="rId11" Type="http://schemas.openxmlformats.org/officeDocument/2006/relationships/image" Target="../media/image30.png"/><Relationship Id="rId10" Type="http://schemas.openxmlformats.org/officeDocument/2006/relationships/image" Target="../media/image29.svg"/><Relationship Id="rId1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image" Target="../media/image17.png"/><Relationship Id="rId3" Type="http://schemas.openxmlformats.org/officeDocument/2006/relationships/image" Target="../media/image13.png"/><Relationship Id="rId23" Type="http://schemas.openxmlformats.org/officeDocument/2006/relationships/slideLayout" Target="../slideLayouts/slideLayout7.xml"/><Relationship Id="rId22" Type="http://schemas.openxmlformats.org/officeDocument/2006/relationships/tags" Target="../tags/tag45.xml"/><Relationship Id="rId21" Type="http://schemas.openxmlformats.org/officeDocument/2006/relationships/tags" Target="../tags/tag44.xml"/><Relationship Id="rId20" Type="http://schemas.openxmlformats.org/officeDocument/2006/relationships/tags" Target="../tags/tag43.xml"/><Relationship Id="rId2" Type="http://schemas.openxmlformats.org/officeDocument/2006/relationships/image" Target="../media/image11.png"/><Relationship Id="rId19" Type="http://schemas.openxmlformats.org/officeDocument/2006/relationships/tags" Target="../tags/tag42.xml"/><Relationship Id="rId18" Type="http://schemas.openxmlformats.org/officeDocument/2006/relationships/tags" Target="../tags/tag41.xml"/><Relationship Id="rId17" Type="http://schemas.openxmlformats.org/officeDocument/2006/relationships/tags" Target="../tags/tag40.xml"/><Relationship Id="rId16" Type="http://schemas.openxmlformats.org/officeDocument/2006/relationships/tags" Target="../tags/tag39.xml"/><Relationship Id="rId15" Type="http://schemas.openxmlformats.org/officeDocument/2006/relationships/tags" Target="../tags/tag38.xml"/><Relationship Id="rId14" Type="http://schemas.openxmlformats.org/officeDocument/2006/relationships/tags" Target="../tags/tag37.xml"/><Relationship Id="rId13" Type="http://schemas.openxmlformats.org/officeDocument/2006/relationships/tags" Target="../tags/tag36.xml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tags" Target="../tags/tag33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3.svg"/><Relationship Id="rId4" Type="http://schemas.openxmlformats.org/officeDocument/2006/relationships/image" Target="../media/image45.png"/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svg"/><Relationship Id="rId7" Type="http://schemas.openxmlformats.org/officeDocument/2006/relationships/image" Target="../media/image15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21.jpeg"/><Relationship Id="rId12" Type="http://schemas.openxmlformats.org/officeDocument/2006/relationships/image" Target="../media/image20.jpeg"/><Relationship Id="rId11" Type="http://schemas.openxmlformats.org/officeDocument/2006/relationships/image" Target="../media/image19.jpeg"/><Relationship Id="rId10" Type="http://schemas.openxmlformats.org/officeDocument/2006/relationships/image" Target="../media/image18.sv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46.xml"/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6.jpeg"/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tags" Target="../tags/tag47.xml"/><Relationship Id="rId3" Type="http://schemas.openxmlformats.org/officeDocument/2006/relationships/image" Target="../media/image57.png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4.svg"/><Relationship Id="rId7" Type="http://schemas.openxmlformats.org/officeDocument/2006/relationships/image" Target="../media/image3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2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10.svg"/><Relationship Id="rId13" Type="http://schemas.openxmlformats.org/officeDocument/2006/relationships/image" Target="../media/image9.png"/><Relationship Id="rId12" Type="http://schemas.openxmlformats.org/officeDocument/2006/relationships/image" Target="../media/image8.png"/><Relationship Id="rId11" Type="http://schemas.openxmlformats.org/officeDocument/2006/relationships/tags" Target="../tags/tag2.xml"/><Relationship Id="rId10" Type="http://schemas.openxmlformats.org/officeDocument/2006/relationships/image" Target="../media/image25.sv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27.svg"/><Relationship Id="rId7" Type="http://schemas.openxmlformats.org/officeDocument/2006/relationships/image" Target="../media/image26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2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30.png"/><Relationship Id="rId12" Type="http://schemas.openxmlformats.org/officeDocument/2006/relationships/image" Target="../media/image8.png"/><Relationship Id="rId11" Type="http://schemas.openxmlformats.org/officeDocument/2006/relationships/tags" Target="../tags/tag3.xml"/><Relationship Id="rId10" Type="http://schemas.openxmlformats.org/officeDocument/2006/relationships/image" Target="../media/image29.sv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microsoft.com/office/2007/relationships/media" Target="../media/media1.mp4"/><Relationship Id="rId8" Type="http://schemas.openxmlformats.org/officeDocument/2006/relationships/video" Target="../media/media1.mp4"/><Relationship Id="rId7" Type="http://schemas.openxmlformats.org/officeDocument/2006/relationships/image" Target="../media/image13.png"/><Relationship Id="rId6" Type="http://schemas.openxmlformats.org/officeDocument/2006/relationships/image" Target="../media/image11.png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31.png"/><Relationship Id="rId10" Type="http://schemas.openxmlformats.org/officeDocument/2006/relationships/tags" Target="../tags/tag8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27.svg"/><Relationship Id="rId7" Type="http://schemas.openxmlformats.org/officeDocument/2006/relationships/image" Target="../media/image26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2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8.png"/><Relationship Id="rId12" Type="http://schemas.openxmlformats.org/officeDocument/2006/relationships/tags" Target="../tags/tag9.xml"/><Relationship Id="rId11" Type="http://schemas.openxmlformats.org/officeDocument/2006/relationships/image" Target="../media/image30.png"/><Relationship Id="rId10" Type="http://schemas.openxmlformats.org/officeDocument/2006/relationships/image" Target="../media/image29.sv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image" Target="../media/image33.svg"/><Relationship Id="rId7" Type="http://schemas.openxmlformats.org/officeDocument/2006/relationships/image" Target="../media/image32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8.svg"/><Relationship Id="rId11" Type="http://schemas.openxmlformats.org/officeDocument/2006/relationships/image" Target="../media/image17.png"/><Relationship Id="rId10" Type="http://schemas.openxmlformats.org/officeDocument/2006/relationships/image" Target="../media/image35.sv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image" Target="../media/image33.svg"/><Relationship Id="rId7" Type="http://schemas.openxmlformats.org/officeDocument/2006/relationships/image" Target="../media/image32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8.svg"/><Relationship Id="rId11" Type="http://schemas.openxmlformats.org/officeDocument/2006/relationships/image" Target="../media/image17.png"/><Relationship Id="rId10" Type="http://schemas.openxmlformats.org/officeDocument/2006/relationships/image" Target="../media/image35.sv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image" Target="../media/image33.svg"/><Relationship Id="rId7" Type="http://schemas.openxmlformats.org/officeDocument/2006/relationships/image" Target="../media/image32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36.jpeg"/><Relationship Id="rId12" Type="http://schemas.openxmlformats.org/officeDocument/2006/relationships/image" Target="../media/image18.svg"/><Relationship Id="rId11" Type="http://schemas.openxmlformats.org/officeDocument/2006/relationships/image" Target="../media/image17.png"/><Relationship Id="rId10" Type="http://schemas.openxmlformats.org/officeDocument/2006/relationships/image" Target="../media/image35.sv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-33491"/>
            <a:ext cx="18481141" cy="5584817"/>
            <a:chOff x="0" y="0"/>
            <a:chExt cx="24641521" cy="7446422"/>
          </a:xfrm>
        </p:grpSpPr>
        <p:sp>
          <p:nvSpPr>
            <p:cNvPr id="3" name="Freeform 3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0" y="5551325"/>
            <a:ext cx="18481141" cy="5584817"/>
            <a:chOff x="0" y="0"/>
            <a:chExt cx="24641521" cy="7446422"/>
          </a:xfrm>
        </p:grpSpPr>
        <p:sp>
          <p:nvSpPr>
            <p:cNvPr id="7" name="Freeform 7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788670" y="931545"/>
            <a:ext cx="16710660" cy="8423275"/>
          </a:xfrm>
          <a:custGeom>
            <a:avLst/>
            <a:gdLst/>
            <a:ahLst/>
            <a:cxnLst/>
            <a:rect l="l" t="t" r="r" b="b"/>
            <a:pathLst>
              <a:path w="4401117" h="2218526">
                <a:moveTo>
                  <a:pt x="17605" y="0"/>
                </a:moveTo>
                <a:lnTo>
                  <a:pt x="4383512" y="0"/>
                </a:lnTo>
                <a:cubicBezTo>
                  <a:pt x="4388181" y="0"/>
                  <a:pt x="4392659" y="1855"/>
                  <a:pt x="4395961" y="5156"/>
                </a:cubicBezTo>
                <a:cubicBezTo>
                  <a:pt x="4399262" y="8458"/>
                  <a:pt x="4401117" y="12936"/>
                  <a:pt x="4401117" y="17605"/>
                </a:cubicBezTo>
                <a:lnTo>
                  <a:pt x="4401117" y="2200921"/>
                </a:lnTo>
                <a:cubicBezTo>
                  <a:pt x="4401117" y="2210644"/>
                  <a:pt x="4393235" y="2218526"/>
                  <a:pt x="4383512" y="2218526"/>
                </a:cubicBezTo>
                <a:lnTo>
                  <a:pt x="17605" y="2218526"/>
                </a:lnTo>
                <a:cubicBezTo>
                  <a:pt x="12936" y="2218526"/>
                  <a:pt x="8458" y="2216671"/>
                  <a:pt x="5156" y="2213370"/>
                </a:cubicBezTo>
                <a:cubicBezTo>
                  <a:pt x="1855" y="2210068"/>
                  <a:pt x="0" y="2205590"/>
                  <a:pt x="0" y="2200921"/>
                </a:cubicBezTo>
                <a:lnTo>
                  <a:pt x="0" y="17605"/>
                </a:lnTo>
                <a:cubicBezTo>
                  <a:pt x="0" y="7882"/>
                  <a:pt x="7882" y="0"/>
                  <a:pt x="17605" y="0"/>
                </a:cubicBezTo>
                <a:close/>
              </a:path>
            </a:pathLst>
          </a:custGeom>
          <a:solidFill>
            <a:srgbClr val="FFFFFF"/>
          </a:solidFill>
          <a:ln w="171450" cap="rnd">
            <a:solidFill>
              <a:srgbClr val="1B4C84"/>
            </a:solidFill>
            <a:prstDash val="solid"/>
            <a:round/>
          </a:ln>
        </p:spPr>
        <p:txBody>
          <a:bodyPr/>
          <a:p>
            <a:endParaRPr lang="zh-CN" altLang="en-US"/>
          </a:p>
        </p:txBody>
      </p:sp>
      <p:grpSp>
        <p:nvGrpSpPr>
          <p:cNvPr id="13" name="Group 13"/>
          <p:cNvGrpSpPr/>
          <p:nvPr/>
        </p:nvGrpSpPr>
        <p:grpSpPr>
          <a:xfrm rot="0">
            <a:off x="4931938" y="7469748"/>
            <a:ext cx="4571150" cy="849594"/>
            <a:chOff x="0" y="0"/>
            <a:chExt cx="1203924" cy="22376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03924" cy="223761"/>
            </a:xfrm>
            <a:custGeom>
              <a:avLst/>
              <a:gdLst/>
              <a:ahLst/>
              <a:cxnLst/>
              <a:rect l="l" t="t" r="r" b="b"/>
              <a:pathLst>
                <a:path w="1203924" h="223761">
                  <a:moveTo>
                    <a:pt x="111881" y="0"/>
                  </a:moveTo>
                  <a:lnTo>
                    <a:pt x="1092044" y="0"/>
                  </a:lnTo>
                  <a:cubicBezTo>
                    <a:pt x="1121716" y="0"/>
                    <a:pt x="1150173" y="11787"/>
                    <a:pt x="1171155" y="32769"/>
                  </a:cubicBezTo>
                  <a:cubicBezTo>
                    <a:pt x="1192137" y="53751"/>
                    <a:pt x="1203924" y="82208"/>
                    <a:pt x="1203924" y="111881"/>
                  </a:cubicBezTo>
                  <a:lnTo>
                    <a:pt x="1203924" y="111881"/>
                  </a:lnTo>
                  <a:cubicBezTo>
                    <a:pt x="1203924" y="141553"/>
                    <a:pt x="1192137" y="170011"/>
                    <a:pt x="1171155" y="190992"/>
                  </a:cubicBezTo>
                  <a:cubicBezTo>
                    <a:pt x="1150173" y="211974"/>
                    <a:pt x="1121716" y="223761"/>
                    <a:pt x="1092044" y="223761"/>
                  </a:cubicBezTo>
                  <a:lnTo>
                    <a:pt x="111881" y="223761"/>
                  </a:lnTo>
                  <a:cubicBezTo>
                    <a:pt x="82208" y="223761"/>
                    <a:pt x="53751" y="211974"/>
                    <a:pt x="32769" y="190992"/>
                  </a:cubicBezTo>
                  <a:cubicBezTo>
                    <a:pt x="11787" y="170011"/>
                    <a:pt x="0" y="141553"/>
                    <a:pt x="0" y="111881"/>
                  </a:cubicBezTo>
                  <a:lnTo>
                    <a:pt x="0" y="111881"/>
                  </a:lnTo>
                  <a:cubicBezTo>
                    <a:pt x="0" y="82208"/>
                    <a:pt x="11787" y="53751"/>
                    <a:pt x="32769" y="32769"/>
                  </a:cubicBezTo>
                  <a:cubicBezTo>
                    <a:pt x="53751" y="11787"/>
                    <a:pt x="82208" y="0"/>
                    <a:pt x="111881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33350"/>
              <a:ext cx="1203924" cy="3571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8757124" y="7469748"/>
            <a:ext cx="4571150" cy="849594"/>
            <a:chOff x="0" y="0"/>
            <a:chExt cx="1203924" cy="22376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03924" cy="223761"/>
            </a:xfrm>
            <a:custGeom>
              <a:avLst/>
              <a:gdLst/>
              <a:ahLst/>
              <a:cxnLst/>
              <a:rect l="l" t="t" r="r" b="b"/>
              <a:pathLst>
                <a:path w="1203924" h="223761">
                  <a:moveTo>
                    <a:pt x="111881" y="0"/>
                  </a:moveTo>
                  <a:lnTo>
                    <a:pt x="1092044" y="0"/>
                  </a:lnTo>
                  <a:cubicBezTo>
                    <a:pt x="1121716" y="0"/>
                    <a:pt x="1150173" y="11787"/>
                    <a:pt x="1171155" y="32769"/>
                  </a:cubicBezTo>
                  <a:cubicBezTo>
                    <a:pt x="1192137" y="53751"/>
                    <a:pt x="1203924" y="82208"/>
                    <a:pt x="1203924" y="111881"/>
                  </a:cubicBezTo>
                  <a:lnTo>
                    <a:pt x="1203924" y="111881"/>
                  </a:lnTo>
                  <a:cubicBezTo>
                    <a:pt x="1203924" y="141553"/>
                    <a:pt x="1192137" y="170011"/>
                    <a:pt x="1171155" y="190992"/>
                  </a:cubicBezTo>
                  <a:cubicBezTo>
                    <a:pt x="1150173" y="211974"/>
                    <a:pt x="1121716" y="223761"/>
                    <a:pt x="1092044" y="223761"/>
                  </a:cubicBezTo>
                  <a:lnTo>
                    <a:pt x="111881" y="223761"/>
                  </a:lnTo>
                  <a:cubicBezTo>
                    <a:pt x="82208" y="223761"/>
                    <a:pt x="53751" y="211974"/>
                    <a:pt x="32769" y="190992"/>
                  </a:cubicBezTo>
                  <a:cubicBezTo>
                    <a:pt x="11787" y="170011"/>
                    <a:pt x="0" y="141553"/>
                    <a:pt x="0" y="111881"/>
                  </a:cubicBezTo>
                  <a:lnTo>
                    <a:pt x="0" y="111881"/>
                  </a:lnTo>
                  <a:cubicBezTo>
                    <a:pt x="0" y="82208"/>
                    <a:pt x="11787" y="53751"/>
                    <a:pt x="32769" y="32769"/>
                  </a:cubicBezTo>
                  <a:cubicBezTo>
                    <a:pt x="53751" y="11787"/>
                    <a:pt x="82208" y="0"/>
                    <a:pt x="111881" y="0"/>
                  </a:cubicBezTo>
                  <a:close/>
                </a:path>
              </a:pathLst>
            </a:custGeom>
            <a:solidFill>
              <a:srgbClr val="A7D3EC"/>
            </a:solidFill>
            <a:ln cap="rnd">
              <a:noFill/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133350"/>
              <a:ext cx="1203924" cy="3571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50"/>
                </a:lnSpc>
                <a:spcBef>
                  <a:spcPct val="0"/>
                </a:spcBef>
              </a:pPr>
            </a:p>
          </p:txBody>
        </p:sp>
      </p:grpSp>
      <p:sp>
        <p:nvSpPr>
          <p:cNvPr id="21" name="Freeform 21"/>
          <p:cNvSpPr/>
          <p:nvPr/>
        </p:nvSpPr>
        <p:spPr>
          <a:xfrm>
            <a:off x="8406593" y="2353741"/>
            <a:ext cx="2192992" cy="1074566"/>
          </a:xfrm>
          <a:custGeom>
            <a:avLst/>
            <a:gdLst/>
            <a:ahLst/>
            <a:cxnLst/>
            <a:rect l="l" t="t" r="r" b="b"/>
            <a:pathLst>
              <a:path w="2192992" h="1074566">
                <a:moveTo>
                  <a:pt x="0" y="0"/>
                </a:moveTo>
                <a:lnTo>
                  <a:pt x="2192991" y="0"/>
                </a:lnTo>
                <a:lnTo>
                  <a:pt x="2192991" y="1074566"/>
                </a:lnTo>
                <a:lnTo>
                  <a:pt x="0" y="1074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26" name="https://docer-ks3.wpscdn.cn/picture/171059623/377d3d8a74503f0d6c9683f0ca8f45d2_612.jpg" descr="数码相机的图像传感器在电路板前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838200" y="952500"/>
            <a:ext cx="16555720" cy="834263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5034619" y="7554502"/>
            <a:ext cx="3825186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zh-CN" altLang="en-US" sz="3600">
                <a:solidFill>
                  <a:srgbClr val="1B4C84"/>
                </a:solidFill>
                <a:ea typeface="字由点字奇妙体" panose="00020600040101010101" charset="-122"/>
              </a:rPr>
              <a:t>第二组</a:t>
            </a:r>
            <a:endParaRPr lang="zh-CN" altLang="en-US" sz="3600">
              <a:solidFill>
                <a:srgbClr val="1B4C84"/>
              </a:solidFill>
              <a:ea typeface="字由点字奇妙体" panose="00020600040101010101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8943615" y="7554502"/>
            <a:ext cx="4198168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zh-CN" altLang="en-US" sz="3600">
                <a:solidFill>
                  <a:srgbClr val="1B4C84"/>
                </a:solidFill>
                <a:latin typeface="字由点字奇妙体" panose="00020600040101010101" charset="-122"/>
                <a:ea typeface="字由点字奇妙体" panose="00020600040101010101" charset="-122"/>
              </a:rPr>
              <a:t>选择性必修</a:t>
            </a:r>
            <a:endParaRPr lang="zh-CN" altLang="en-US" sz="3600">
              <a:solidFill>
                <a:srgbClr val="1B4C84"/>
              </a:solidFill>
              <a:latin typeface="字由点字奇妙体" panose="00020600040101010101" charset="-122"/>
              <a:ea typeface="字由点字奇妙体" panose="00020600040101010101" charset="-12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312545" y="3771900"/>
            <a:ext cx="15662910" cy="21539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buClrTx/>
              <a:buSzTx/>
              <a:buFontTx/>
            </a:pPr>
            <a:r>
              <a:rPr lang="en-US" altLang="zh-CN" sz="12000" b="1" spc="1380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</a:rPr>
              <a:t>1.1 </a:t>
            </a:r>
            <a:r>
              <a:rPr lang="zh-CN" altLang="en-US" sz="12000" b="1" spc="1380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</a:rPr>
              <a:t>传感器技术原理</a:t>
            </a:r>
            <a:endParaRPr lang="zh-CN" altLang="en-US" sz="12000" b="1" spc="1380">
              <a:solidFill>
                <a:srgbClr val="1B4C8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TextBox 27"/>
          <p:cNvSpPr txBox="1"/>
          <p:nvPr/>
        </p:nvSpPr>
        <p:spPr>
          <a:xfrm>
            <a:off x="3719830" y="2214245"/>
            <a:ext cx="10848340" cy="155511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algn="ctr">
              <a:lnSpc>
                <a:spcPts val="9210"/>
              </a:lnSpc>
              <a:spcBef>
                <a:spcPct val="0"/>
              </a:spcBef>
            </a:pPr>
            <a:r>
              <a:rPr lang="zh-CN" altLang="en-US" sz="6575">
                <a:solidFill>
                  <a:srgbClr val="F8576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第一章</a:t>
            </a:r>
            <a:r>
              <a:rPr lang="en-US" altLang="zh-CN" sz="6575">
                <a:solidFill>
                  <a:srgbClr val="F8576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6575">
                <a:solidFill>
                  <a:srgbClr val="F8576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感知物理世界</a:t>
            </a:r>
            <a:endParaRPr lang="zh-CN" altLang="en-US" sz="6575">
              <a:solidFill>
                <a:srgbClr val="F85768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0" name="图片 19" descr="探测仪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2000" y="5753100"/>
            <a:ext cx="4073525" cy="4073525"/>
          </a:xfrm>
          <a:prstGeom prst="rect">
            <a:avLst/>
          </a:prstGeom>
        </p:spPr>
      </p:pic>
      <p:pic>
        <p:nvPicPr>
          <p:cNvPr id="28" name="图片 27" descr="新校徽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04800" y="342900"/>
            <a:ext cx="1543050" cy="1518920"/>
          </a:xfrm>
          <a:prstGeom prst="rect">
            <a:avLst/>
          </a:prstGeom>
        </p:spPr>
      </p:pic>
      <p:pic>
        <p:nvPicPr>
          <p:cNvPr id="27" name="图片 26" descr="3D扫描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154400" y="38100"/>
            <a:ext cx="1967230" cy="19672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-33491"/>
            <a:ext cx="18481141" cy="5584817"/>
            <a:chOff x="0" y="0"/>
            <a:chExt cx="24641521" cy="7446422"/>
          </a:xfrm>
        </p:grpSpPr>
        <p:sp>
          <p:nvSpPr>
            <p:cNvPr id="3" name="Freeform 3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0" y="5551325"/>
            <a:ext cx="18481141" cy="5584817"/>
            <a:chOff x="0" y="0"/>
            <a:chExt cx="24641521" cy="7446422"/>
          </a:xfrm>
        </p:grpSpPr>
        <p:sp>
          <p:nvSpPr>
            <p:cNvPr id="7" name="Freeform 7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378835" y="504646"/>
            <a:ext cx="17423374" cy="9332575"/>
            <a:chOff x="0" y="0"/>
            <a:chExt cx="4588872" cy="24579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88872" cy="2457962"/>
            </a:xfrm>
            <a:custGeom>
              <a:avLst/>
              <a:gdLst/>
              <a:ahLst/>
              <a:cxnLst/>
              <a:rect l="l" t="t" r="r" b="b"/>
              <a:pathLst>
                <a:path w="4588872" h="2457962">
                  <a:moveTo>
                    <a:pt x="16885" y="0"/>
                  </a:moveTo>
                  <a:lnTo>
                    <a:pt x="4571987" y="0"/>
                  </a:lnTo>
                  <a:cubicBezTo>
                    <a:pt x="4576466" y="0"/>
                    <a:pt x="4580760" y="1779"/>
                    <a:pt x="4583927" y="4945"/>
                  </a:cubicBezTo>
                  <a:cubicBezTo>
                    <a:pt x="4587093" y="8112"/>
                    <a:pt x="4588872" y="12407"/>
                    <a:pt x="4588872" y="16885"/>
                  </a:cubicBezTo>
                  <a:lnTo>
                    <a:pt x="4588872" y="2441077"/>
                  </a:lnTo>
                  <a:cubicBezTo>
                    <a:pt x="4588872" y="2445555"/>
                    <a:pt x="4587093" y="2449850"/>
                    <a:pt x="4583927" y="2453017"/>
                  </a:cubicBezTo>
                  <a:cubicBezTo>
                    <a:pt x="4580760" y="2456183"/>
                    <a:pt x="4576466" y="2457962"/>
                    <a:pt x="4571987" y="2457962"/>
                  </a:cubicBezTo>
                  <a:lnTo>
                    <a:pt x="16885" y="2457962"/>
                  </a:lnTo>
                  <a:cubicBezTo>
                    <a:pt x="12407" y="2457962"/>
                    <a:pt x="8112" y="2456183"/>
                    <a:pt x="4945" y="2453017"/>
                  </a:cubicBezTo>
                  <a:cubicBezTo>
                    <a:pt x="1779" y="2449850"/>
                    <a:pt x="0" y="2445555"/>
                    <a:pt x="0" y="2441077"/>
                  </a:cubicBezTo>
                  <a:lnTo>
                    <a:pt x="0" y="16885"/>
                  </a:lnTo>
                  <a:cubicBezTo>
                    <a:pt x="0" y="12407"/>
                    <a:pt x="1779" y="8112"/>
                    <a:pt x="4945" y="4945"/>
                  </a:cubicBezTo>
                  <a:cubicBezTo>
                    <a:pt x="8112" y="1779"/>
                    <a:pt x="12407" y="0"/>
                    <a:pt x="16885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4588872" cy="2591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130225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16802882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637937" y="1042470"/>
            <a:ext cx="3012127" cy="893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0"/>
              </a:lnSpc>
              <a:spcBef>
                <a:spcPct val="0"/>
              </a:spcBef>
            </a:pPr>
            <a:r>
              <a:rPr lang="zh-CN" altLang="en-US" sz="4975">
                <a:solidFill>
                  <a:srgbClr val="F85768"/>
                </a:solidFill>
                <a:latin typeface="微软雅黑" panose="020B0503020204020204" charset="-122"/>
                <a:ea typeface="微软雅黑" panose="020B0503020204020204" charset="-122"/>
              </a:rPr>
              <a:t>智慧生活</a:t>
            </a:r>
            <a:endParaRPr lang="zh-CN" altLang="en-US" sz="4975">
              <a:solidFill>
                <a:srgbClr val="F8576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0471144" y="13207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0" y="0"/>
                </a:moveTo>
                <a:lnTo>
                  <a:pt x="434038" y="0"/>
                </a:lnTo>
                <a:lnTo>
                  <a:pt x="434038" y="389006"/>
                </a:lnTo>
                <a:lnTo>
                  <a:pt x="0" y="3890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7445566" y="13207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434037" y="0"/>
                </a:moveTo>
                <a:lnTo>
                  <a:pt x="0" y="0"/>
                </a:lnTo>
                <a:lnTo>
                  <a:pt x="0" y="389006"/>
                </a:lnTo>
                <a:lnTo>
                  <a:pt x="434037" y="389006"/>
                </a:lnTo>
                <a:lnTo>
                  <a:pt x="43403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1118646">
            <a:off x="8750532" y="2929491"/>
            <a:ext cx="795407" cy="792424"/>
          </a:xfrm>
          <a:custGeom>
            <a:avLst/>
            <a:gdLst/>
            <a:ahLst/>
            <a:cxnLst/>
            <a:rect l="l" t="t" r="r" b="b"/>
            <a:pathLst>
              <a:path w="795407" h="792424">
                <a:moveTo>
                  <a:pt x="0" y="0"/>
                </a:moveTo>
                <a:lnTo>
                  <a:pt x="795407" y="0"/>
                </a:lnTo>
                <a:lnTo>
                  <a:pt x="795407" y="792424"/>
                </a:lnTo>
                <a:lnTo>
                  <a:pt x="0" y="7924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18"/>
          <p:cNvSpPr/>
          <p:nvPr/>
        </p:nvSpPr>
        <p:spPr>
          <a:xfrm>
            <a:off x="1371600" y="2476500"/>
            <a:ext cx="7035800" cy="5719445"/>
          </a:xfrm>
          <a:custGeom>
            <a:avLst/>
            <a:gdLst/>
            <a:ahLst/>
            <a:cxnLst/>
            <a:rect l="l" t="t" r="r" b="b"/>
            <a:pathLst>
              <a:path w="7036072" h="3447675">
                <a:moveTo>
                  <a:pt x="0" y="0"/>
                </a:moveTo>
                <a:lnTo>
                  <a:pt x="7036072" y="0"/>
                </a:lnTo>
                <a:lnTo>
                  <a:pt x="7036072" y="3447675"/>
                </a:lnTo>
                <a:lnTo>
                  <a:pt x="0" y="34476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20" name="https://docer-ks3.wpscdn.cn/picture/70059757/b4cf004ac221430234574060d5d30440_612.jpg" descr="未来,智慧,助手,圆形,家庭自动化,网络空间,显示器,计算机软件,仪表板,安全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3238500"/>
            <a:ext cx="5978525" cy="4237990"/>
          </a:xfrm>
          <a:prstGeom prst="rect">
            <a:avLst/>
          </a:prstGeom>
        </p:spPr>
      </p:pic>
      <p:pic>
        <p:nvPicPr>
          <p:cNvPr id="21" name="https://docer-ks3.wpscdn.cn/picture/56235730/96ec35228f0d5c10f186d961281c5900_612.jpg" descr="病人,平板扫描仪,脑,电子病历,病历,医学扫描仪器,耐性,mri扫描仪,磁共振成象扫描"/>
          <p:cNvPicPr>
            <a:picLocks noChangeAspect="1"/>
          </p:cNvPicPr>
          <p:nvPr/>
        </p:nvPicPr>
        <p:blipFill>
          <a:blip r:embed="rId12"/>
          <a:srcRect b="18966"/>
          <a:stretch>
            <a:fillRect/>
          </a:stretch>
        </p:blipFill>
        <p:spPr>
          <a:xfrm>
            <a:off x="10134600" y="3238500"/>
            <a:ext cx="5994400" cy="4237990"/>
          </a:xfrm>
          <a:prstGeom prst="rect">
            <a:avLst/>
          </a:prstGeom>
        </p:spPr>
      </p:pic>
      <p:sp>
        <p:nvSpPr>
          <p:cNvPr id="23" name="Freeform 18"/>
          <p:cNvSpPr/>
          <p:nvPr/>
        </p:nvSpPr>
        <p:spPr>
          <a:xfrm>
            <a:off x="9448800" y="2476500"/>
            <a:ext cx="7035800" cy="5719445"/>
          </a:xfrm>
          <a:custGeom>
            <a:avLst/>
            <a:gdLst/>
            <a:ahLst/>
            <a:cxnLst/>
            <a:rect l="l" t="t" r="r" b="b"/>
            <a:pathLst>
              <a:path w="7036072" h="3447675">
                <a:moveTo>
                  <a:pt x="0" y="0"/>
                </a:moveTo>
                <a:lnTo>
                  <a:pt x="7036072" y="0"/>
                </a:lnTo>
                <a:lnTo>
                  <a:pt x="7036072" y="3447675"/>
                </a:lnTo>
                <a:lnTo>
                  <a:pt x="0" y="34476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5" name="文本框 24"/>
          <p:cNvSpPr txBox="1"/>
          <p:nvPr/>
        </p:nvSpPr>
        <p:spPr>
          <a:xfrm>
            <a:off x="1752600" y="8420100"/>
            <a:ext cx="60960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</a:rPr>
              <a:t>智能家居系统</a:t>
            </a:r>
            <a:endParaRPr lang="zh-CN" altLang="en-US" sz="4400">
              <a:solidFill>
                <a:srgbClr val="1B4C8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9918700" y="8420100"/>
            <a:ext cx="60960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</a:rPr>
              <a:t>智慧医疗</a:t>
            </a:r>
            <a:endParaRPr lang="zh-CN" altLang="en-US" sz="4400">
              <a:solidFill>
                <a:srgbClr val="1B4C8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-33491"/>
            <a:ext cx="18481141" cy="5584817"/>
            <a:chOff x="0" y="0"/>
            <a:chExt cx="24641521" cy="7446422"/>
          </a:xfrm>
        </p:grpSpPr>
        <p:sp>
          <p:nvSpPr>
            <p:cNvPr id="3" name="Freeform 3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0" y="5551325"/>
            <a:ext cx="18481141" cy="5584817"/>
            <a:chOff x="0" y="0"/>
            <a:chExt cx="24641521" cy="7446422"/>
          </a:xfrm>
        </p:grpSpPr>
        <p:sp>
          <p:nvSpPr>
            <p:cNvPr id="7" name="Freeform 7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788755" y="931767"/>
            <a:ext cx="16710490" cy="8423466"/>
            <a:chOff x="0" y="0"/>
            <a:chExt cx="4401117" cy="22185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01117" cy="2218526"/>
            </a:xfrm>
            <a:custGeom>
              <a:avLst/>
              <a:gdLst/>
              <a:ahLst/>
              <a:cxnLst/>
              <a:rect l="l" t="t" r="r" b="b"/>
              <a:pathLst>
                <a:path w="4401117" h="2218526">
                  <a:moveTo>
                    <a:pt x="17605" y="0"/>
                  </a:moveTo>
                  <a:lnTo>
                    <a:pt x="4383512" y="0"/>
                  </a:lnTo>
                  <a:cubicBezTo>
                    <a:pt x="4388181" y="0"/>
                    <a:pt x="4392659" y="1855"/>
                    <a:pt x="4395961" y="5156"/>
                  </a:cubicBezTo>
                  <a:cubicBezTo>
                    <a:pt x="4399262" y="8458"/>
                    <a:pt x="4401117" y="12936"/>
                    <a:pt x="4401117" y="17605"/>
                  </a:cubicBezTo>
                  <a:lnTo>
                    <a:pt x="4401117" y="2200921"/>
                  </a:lnTo>
                  <a:cubicBezTo>
                    <a:pt x="4401117" y="2210644"/>
                    <a:pt x="4393235" y="2218526"/>
                    <a:pt x="4383512" y="2218526"/>
                  </a:cubicBezTo>
                  <a:lnTo>
                    <a:pt x="17605" y="2218526"/>
                  </a:lnTo>
                  <a:cubicBezTo>
                    <a:pt x="12936" y="2218526"/>
                    <a:pt x="8458" y="2216671"/>
                    <a:pt x="5156" y="2213370"/>
                  </a:cubicBezTo>
                  <a:cubicBezTo>
                    <a:pt x="1855" y="2210068"/>
                    <a:pt x="0" y="2205590"/>
                    <a:pt x="0" y="2200921"/>
                  </a:cubicBezTo>
                  <a:lnTo>
                    <a:pt x="0" y="17605"/>
                  </a:lnTo>
                  <a:cubicBezTo>
                    <a:pt x="0" y="7882"/>
                    <a:pt x="7882" y="0"/>
                    <a:pt x="17605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4401117" cy="23518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</a:p>
          </p:txBody>
        </p:sp>
      </p:grpSp>
      <p:sp>
        <p:nvSpPr>
          <p:cNvPr id="13" name="Freeform 13"/>
          <p:cNvSpPr/>
          <p:nvPr/>
        </p:nvSpPr>
        <p:spPr>
          <a:xfrm>
            <a:off x="16389495" y="406385"/>
            <a:ext cx="1529004" cy="1574264"/>
          </a:xfrm>
          <a:custGeom>
            <a:avLst/>
            <a:gdLst/>
            <a:ahLst/>
            <a:cxnLst/>
            <a:rect l="l" t="t" r="r" b="b"/>
            <a:pathLst>
              <a:path w="1529004" h="1574264">
                <a:moveTo>
                  <a:pt x="0" y="0"/>
                </a:moveTo>
                <a:lnTo>
                  <a:pt x="1529004" y="0"/>
                </a:lnTo>
                <a:lnTo>
                  <a:pt x="1529004" y="1574264"/>
                </a:lnTo>
                <a:lnTo>
                  <a:pt x="0" y="1574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662677" y="3118986"/>
            <a:ext cx="4962646" cy="2431696"/>
          </a:xfrm>
          <a:custGeom>
            <a:avLst/>
            <a:gdLst/>
            <a:ahLst/>
            <a:cxnLst/>
            <a:rect l="l" t="t" r="r" b="b"/>
            <a:pathLst>
              <a:path w="4962646" h="2431696">
                <a:moveTo>
                  <a:pt x="0" y="0"/>
                </a:moveTo>
                <a:lnTo>
                  <a:pt x="4962646" y="0"/>
                </a:lnTo>
                <a:lnTo>
                  <a:pt x="4962646" y="2431696"/>
                </a:lnTo>
                <a:lnTo>
                  <a:pt x="0" y="24316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683573" y="3496634"/>
            <a:ext cx="777256" cy="769484"/>
          </a:xfrm>
          <a:custGeom>
            <a:avLst/>
            <a:gdLst/>
            <a:ahLst/>
            <a:cxnLst/>
            <a:rect l="l" t="t" r="r" b="b"/>
            <a:pathLst>
              <a:path w="777256" h="769484">
                <a:moveTo>
                  <a:pt x="0" y="0"/>
                </a:moveTo>
                <a:lnTo>
                  <a:pt x="777257" y="0"/>
                </a:lnTo>
                <a:lnTo>
                  <a:pt x="777257" y="769484"/>
                </a:lnTo>
                <a:lnTo>
                  <a:pt x="0" y="7694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2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464485" y="6313325"/>
            <a:ext cx="725371" cy="593569"/>
          </a:xfrm>
          <a:custGeom>
            <a:avLst/>
            <a:gdLst/>
            <a:ahLst/>
            <a:cxnLst/>
            <a:rect l="l" t="t" r="r" b="b"/>
            <a:pathLst>
              <a:path w="725371" h="593569">
                <a:moveTo>
                  <a:pt x="0" y="0"/>
                </a:moveTo>
                <a:lnTo>
                  <a:pt x="725371" y="0"/>
                </a:lnTo>
                <a:lnTo>
                  <a:pt x="725371" y="593569"/>
                </a:lnTo>
                <a:lnTo>
                  <a:pt x="0" y="5935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7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177447" y="6144894"/>
            <a:ext cx="4170573" cy="4170573"/>
          </a:xfrm>
          <a:custGeom>
            <a:avLst/>
            <a:gdLst/>
            <a:ahLst/>
            <a:cxnLst/>
            <a:rect l="l" t="t" r="r" b="b"/>
            <a:pathLst>
              <a:path w="4170573" h="4170573">
                <a:moveTo>
                  <a:pt x="0" y="0"/>
                </a:moveTo>
                <a:lnTo>
                  <a:pt x="4170572" y="0"/>
                </a:lnTo>
                <a:lnTo>
                  <a:pt x="4170572" y="4170573"/>
                </a:lnTo>
                <a:lnTo>
                  <a:pt x="0" y="417057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5923656" y="5360182"/>
            <a:ext cx="6440688" cy="1796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10"/>
              </a:lnSpc>
              <a:spcBef>
                <a:spcPct val="0"/>
              </a:spcBef>
            </a:pPr>
            <a:r>
              <a:rPr lang="zh-CN" altLang="en-US" sz="10010" spc="1150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</a:rPr>
              <a:t>分类原理</a:t>
            </a:r>
            <a:endParaRPr lang="zh-CN" altLang="en-US" sz="10010" spc="1150">
              <a:solidFill>
                <a:srgbClr val="1B4C8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809208" y="2741846"/>
            <a:ext cx="2669584" cy="2652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85"/>
              </a:lnSpc>
              <a:spcBef>
                <a:spcPct val="0"/>
              </a:spcBef>
            </a:pPr>
            <a:r>
              <a:rPr lang="en-US" sz="14775">
                <a:solidFill>
                  <a:srgbClr val="F85768"/>
                </a:solidFill>
                <a:latin typeface="字由点字奇妙体" panose="00020600040101010101" charset="-122"/>
              </a:rPr>
              <a:t>03</a:t>
            </a:r>
            <a:endParaRPr lang="en-US" sz="14775">
              <a:solidFill>
                <a:srgbClr val="F85768"/>
              </a:solidFill>
              <a:latin typeface="字由点字奇妙体" panose="00020600040101010101" charset="-122"/>
            </a:endParaRPr>
          </a:p>
        </p:txBody>
      </p:sp>
      <p:pic>
        <p:nvPicPr>
          <p:cNvPr id="28" name="图片 27" descr="新校徽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04800" y="342900"/>
            <a:ext cx="1543050" cy="15189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-33491"/>
            <a:ext cx="18481141" cy="5584817"/>
            <a:chOff x="0" y="0"/>
            <a:chExt cx="24641521" cy="7446422"/>
          </a:xfrm>
        </p:grpSpPr>
        <p:sp>
          <p:nvSpPr>
            <p:cNvPr id="3" name="Freeform 3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0" y="5551325"/>
            <a:ext cx="18481141" cy="5584817"/>
            <a:chOff x="0" y="0"/>
            <a:chExt cx="24641521" cy="7446422"/>
          </a:xfrm>
        </p:grpSpPr>
        <p:sp>
          <p:nvSpPr>
            <p:cNvPr id="7" name="Freeform 7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378835" y="504646"/>
            <a:ext cx="17423374" cy="9332575"/>
            <a:chOff x="0" y="0"/>
            <a:chExt cx="4588872" cy="24579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88872" cy="2457962"/>
            </a:xfrm>
            <a:custGeom>
              <a:avLst/>
              <a:gdLst/>
              <a:ahLst/>
              <a:cxnLst/>
              <a:rect l="l" t="t" r="r" b="b"/>
              <a:pathLst>
                <a:path w="4588872" h="2457962">
                  <a:moveTo>
                    <a:pt x="16885" y="0"/>
                  </a:moveTo>
                  <a:lnTo>
                    <a:pt x="4571987" y="0"/>
                  </a:lnTo>
                  <a:cubicBezTo>
                    <a:pt x="4576466" y="0"/>
                    <a:pt x="4580760" y="1779"/>
                    <a:pt x="4583927" y="4945"/>
                  </a:cubicBezTo>
                  <a:cubicBezTo>
                    <a:pt x="4587093" y="8112"/>
                    <a:pt x="4588872" y="12407"/>
                    <a:pt x="4588872" y="16885"/>
                  </a:cubicBezTo>
                  <a:lnTo>
                    <a:pt x="4588872" y="2441077"/>
                  </a:lnTo>
                  <a:cubicBezTo>
                    <a:pt x="4588872" y="2445555"/>
                    <a:pt x="4587093" y="2449850"/>
                    <a:pt x="4583927" y="2453017"/>
                  </a:cubicBezTo>
                  <a:cubicBezTo>
                    <a:pt x="4580760" y="2456183"/>
                    <a:pt x="4576466" y="2457962"/>
                    <a:pt x="4571987" y="2457962"/>
                  </a:cubicBezTo>
                  <a:lnTo>
                    <a:pt x="16885" y="2457962"/>
                  </a:lnTo>
                  <a:cubicBezTo>
                    <a:pt x="12407" y="2457962"/>
                    <a:pt x="8112" y="2456183"/>
                    <a:pt x="4945" y="2453017"/>
                  </a:cubicBezTo>
                  <a:cubicBezTo>
                    <a:pt x="1779" y="2449850"/>
                    <a:pt x="0" y="2445555"/>
                    <a:pt x="0" y="2441077"/>
                  </a:cubicBezTo>
                  <a:lnTo>
                    <a:pt x="0" y="16885"/>
                  </a:lnTo>
                  <a:cubicBezTo>
                    <a:pt x="0" y="12407"/>
                    <a:pt x="1779" y="8112"/>
                    <a:pt x="4945" y="4945"/>
                  </a:cubicBezTo>
                  <a:cubicBezTo>
                    <a:pt x="8112" y="1779"/>
                    <a:pt x="12407" y="0"/>
                    <a:pt x="16885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4588872" cy="2591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130225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16802882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291070" y="1042670"/>
            <a:ext cx="3808730" cy="893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70"/>
              </a:lnSpc>
              <a:spcBef>
                <a:spcPct val="0"/>
              </a:spcBef>
            </a:pPr>
            <a:r>
              <a:rPr lang="zh-CN" altLang="en-US" sz="4975">
                <a:solidFill>
                  <a:srgbClr val="F85768"/>
                </a:solidFill>
                <a:latin typeface="微软雅黑" panose="020B0503020204020204" charset="-122"/>
                <a:ea typeface="微软雅黑" panose="020B0503020204020204" charset="-122"/>
              </a:rPr>
              <a:t>传感器</a:t>
            </a:r>
            <a:endParaRPr lang="zh-CN" altLang="en-US" sz="4975">
              <a:solidFill>
                <a:srgbClr val="F8576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1156944" y="13207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0" y="0"/>
                </a:moveTo>
                <a:lnTo>
                  <a:pt x="434038" y="0"/>
                </a:lnTo>
                <a:lnTo>
                  <a:pt x="434038" y="389006"/>
                </a:lnTo>
                <a:lnTo>
                  <a:pt x="0" y="3890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6759766" y="13207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434037" y="0"/>
                </a:moveTo>
                <a:lnTo>
                  <a:pt x="0" y="0"/>
                </a:lnTo>
                <a:lnTo>
                  <a:pt x="0" y="389006"/>
                </a:lnTo>
                <a:lnTo>
                  <a:pt x="434037" y="389006"/>
                </a:lnTo>
                <a:lnTo>
                  <a:pt x="43403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矩形 17"/>
          <p:cNvSpPr/>
          <p:nvPr>
            <p:custDataLst>
              <p:tags r:id="rId7"/>
            </p:custDataLst>
          </p:nvPr>
        </p:nvSpPr>
        <p:spPr>
          <a:xfrm>
            <a:off x="7542426" y="4620829"/>
            <a:ext cx="2279596" cy="2266093"/>
          </a:xfrm>
          <a:prstGeom prst="rect">
            <a:avLst/>
          </a:prstGeom>
          <a:noFill/>
        </p:spPr>
        <p:txBody>
          <a:bodyPr wrap="square" tIns="324000" bIns="432000" rtlCol="0" anchor="b" anchorCtr="0">
            <a:noAutofit/>
          </a:bodyPr>
          <a:p>
            <a:pPr algn="ctr">
              <a:lnSpc>
                <a:spcPct val="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传感器分类</a:t>
            </a:r>
            <a:endParaRPr lang="zh-CN" altLang="en-US" sz="3200" b="1" dirty="0">
              <a:solidFill>
                <a:srgbClr val="1B4C84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9" name="任意多边形 2"/>
          <p:cNvSpPr/>
          <p:nvPr>
            <p:custDataLst>
              <p:tags r:id="rId8"/>
            </p:custDataLst>
          </p:nvPr>
        </p:nvSpPr>
        <p:spPr>
          <a:xfrm rot="20503737">
            <a:off x="5868485" y="4128137"/>
            <a:ext cx="3567308" cy="1420931"/>
          </a:xfrm>
          <a:custGeom>
            <a:avLst/>
            <a:gdLst>
              <a:gd name="adj" fmla="val 18112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909" h="1557">
                <a:moveTo>
                  <a:pt x="326" y="0"/>
                </a:moveTo>
                <a:lnTo>
                  <a:pt x="2701" y="0"/>
                </a:lnTo>
                <a:lnTo>
                  <a:pt x="2741" y="1"/>
                </a:lnTo>
                <a:cubicBezTo>
                  <a:pt x="2988" y="7"/>
                  <a:pt x="3225" y="56"/>
                  <a:pt x="3444" y="141"/>
                </a:cubicBezTo>
                <a:lnTo>
                  <a:pt x="3450" y="144"/>
                </a:lnTo>
                <a:lnTo>
                  <a:pt x="3909" y="1557"/>
                </a:lnTo>
                <a:lnTo>
                  <a:pt x="3899" y="1533"/>
                </a:lnTo>
                <a:cubicBezTo>
                  <a:pt x="3768" y="1250"/>
                  <a:pt x="3540" y="1020"/>
                  <a:pt x="3258" y="886"/>
                </a:cubicBezTo>
                <a:lnTo>
                  <a:pt x="3247" y="881"/>
                </a:lnTo>
                <a:lnTo>
                  <a:pt x="3229" y="873"/>
                </a:lnTo>
                <a:cubicBezTo>
                  <a:pt x="3063" y="798"/>
                  <a:pt x="2879" y="756"/>
                  <a:pt x="2685" y="756"/>
                </a:cubicBezTo>
                <a:cubicBezTo>
                  <a:pt x="2651" y="756"/>
                  <a:pt x="2617" y="757"/>
                  <a:pt x="2584" y="760"/>
                </a:cubicBezTo>
                <a:lnTo>
                  <a:pt x="2571" y="761"/>
                </a:lnTo>
                <a:lnTo>
                  <a:pt x="326" y="761"/>
                </a:lnTo>
                <a:lnTo>
                  <a:pt x="326" y="758"/>
                </a:lnTo>
                <a:lnTo>
                  <a:pt x="325" y="758"/>
                </a:lnTo>
                <a:cubicBezTo>
                  <a:pt x="324" y="757"/>
                  <a:pt x="323" y="756"/>
                  <a:pt x="322" y="755"/>
                </a:cubicBezTo>
                <a:lnTo>
                  <a:pt x="8" y="406"/>
                </a:lnTo>
                <a:cubicBezTo>
                  <a:pt x="5" y="403"/>
                  <a:pt x="3" y="399"/>
                  <a:pt x="2" y="395"/>
                </a:cubicBezTo>
                <a:cubicBezTo>
                  <a:pt x="-2" y="381"/>
                  <a:pt x="0" y="362"/>
                  <a:pt x="8" y="354"/>
                </a:cubicBezTo>
                <a:lnTo>
                  <a:pt x="322" y="5"/>
                </a:lnTo>
                <a:cubicBezTo>
                  <a:pt x="323" y="4"/>
                  <a:pt x="324" y="3"/>
                  <a:pt x="325" y="2"/>
                </a:cubicBezTo>
                <a:lnTo>
                  <a:pt x="326" y="2"/>
                </a:lnTo>
                <a:lnTo>
                  <a:pt x="326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90000"/>
                  <a:alpha val="100000"/>
                </a:schemeClr>
              </a:gs>
              <a:gs pos="100000">
                <a:schemeClr val="accent2">
                  <a:lumMod val="80000"/>
                  <a:lumOff val="20000"/>
                  <a:alpha val="100000"/>
                </a:schemeClr>
              </a:gs>
            </a:gsLst>
            <a:lin ang="10800000" scaled="0"/>
          </a:gradFill>
          <a:ln w="127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20" name="任意多边形 5"/>
          <p:cNvSpPr/>
          <p:nvPr>
            <p:custDataLst>
              <p:tags r:id="rId9"/>
            </p:custDataLst>
          </p:nvPr>
        </p:nvSpPr>
        <p:spPr>
          <a:xfrm rot="3223737">
            <a:off x="7444494" y="3807079"/>
            <a:ext cx="3567387" cy="1420901"/>
          </a:xfrm>
          <a:custGeom>
            <a:avLst/>
            <a:gdLst>
              <a:gd name="adj" fmla="val 18112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909" h="1557">
                <a:moveTo>
                  <a:pt x="326" y="0"/>
                </a:moveTo>
                <a:lnTo>
                  <a:pt x="2701" y="0"/>
                </a:lnTo>
                <a:lnTo>
                  <a:pt x="2741" y="1"/>
                </a:lnTo>
                <a:cubicBezTo>
                  <a:pt x="2988" y="7"/>
                  <a:pt x="3225" y="56"/>
                  <a:pt x="3444" y="141"/>
                </a:cubicBezTo>
                <a:lnTo>
                  <a:pt x="3450" y="144"/>
                </a:lnTo>
                <a:lnTo>
                  <a:pt x="3909" y="1557"/>
                </a:lnTo>
                <a:lnTo>
                  <a:pt x="3899" y="1533"/>
                </a:lnTo>
                <a:cubicBezTo>
                  <a:pt x="3768" y="1250"/>
                  <a:pt x="3540" y="1020"/>
                  <a:pt x="3258" y="886"/>
                </a:cubicBezTo>
                <a:lnTo>
                  <a:pt x="3247" y="881"/>
                </a:lnTo>
                <a:lnTo>
                  <a:pt x="3229" y="873"/>
                </a:lnTo>
                <a:cubicBezTo>
                  <a:pt x="3063" y="798"/>
                  <a:pt x="2879" y="756"/>
                  <a:pt x="2685" y="756"/>
                </a:cubicBezTo>
                <a:cubicBezTo>
                  <a:pt x="2651" y="756"/>
                  <a:pt x="2617" y="757"/>
                  <a:pt x="2584" y="760"/>
                </a:cubicBezTo>
                <a:lnTo>
                  <a:pt x="2571" y="761"/>
                </a:lnTo>
                <a:lnTo>
                  <a:pt x="326" y="761"/>
                </a:lnTo>
                <a:lnTo>
                  <a:pt x="326" y="758"/>
                </a:lnTo>
                <a:lnTo>
                  <a:pt x="325" y="758"/>
                </a:lnTo>
                <a:cubicBezTo>
                  <a:pt x="324" y="757"/>
                  <a:pt x="323" y="756"/>
                  <a:pt x="322" y="755"/>
                </a:cubicBezTo>
                <a:lnTo>
                  <a:pt x="8" y="406"/>
                </a:lnTo>
                <a:cubicBezTo>
                  <a:pt x="5" y="403"/>
                  <a:pt x="3" y="399"/>
                  <a:pt x="2" y="395"/>
                </a:cubicBezTo>
                <a:cubicBezTo>
                  <a:pt x="-2" y="381"/>
                  <a:pt x="0" y="362"/>
                  <a:pt x="8" y="354"/>
                </a:cubicBezTo>
                <a:lnTo>
                  <a:pt x="322" y="5"/>
                </a:lnTo>
                <a:cubicBezTo>
                  <a:pt x="323" y="4"/>
                  <a:pt x="324" y="3"/>
                  <a:pt x="325" y="2"/>
                </a:cubicBezTo>
                <a:lnTo>
                  <a:pt x="326" y="2"/>
                </a:lnTo>
                <a:lnTo>
                  <a:pt x="326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90000"/>
                  <a:alpha val="100000"/>
                </a:schemeClr>
              </a:gs>
              <a:gs pos="100000">
                <a:schemeClr val="accent1">
                  <a:lumMod val="80000"/>
                  <a:lumOff val="20000"/>
                  <a:alpha val="100000"/>
                </a:schemeClr>
              </a:gs>
            </a:gsLst>
            <a:lin ang="10800000" scaled="0"/>
          </a:gradFill>
          <a:ln w="22225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21" name="任意多边形 11"/>
          <p:cNvSpPr/>
          <p:nvPr>
            <p:custDataLst>
              <p:tags r:id="rId10"/>
            </p:custDataLst>
          </p:nvPr>
        </p:nvSpPr>
        <p:spPr>
          <a:xfrm rot="7543737">
            <a:off x="7662570" y="5491116"/>
            <a:ext cx="4288252" cy="1420931"/>
          </a:xfrm>
          <a:custGeom>
            <a:avLst/>
            <a:gdLst>
              <a:gd name="adj" fmla="val 18112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4699" h="1557">
                <a:moveTo>
                  <a:pt x="4634" y="1326"/>
                </a:moveTo>
                <a:lnTo>
                  <a:pt x="4638" y="1337"/>
                </a:lnTo>
                <a:cubicBezTo>
                  <a:pt x="4661" y="1396"/>
                  <a:pt x="4681" y="1455"/>
                  <a:pt x="4699" y="1516"/>
                </a:cubicBezTo>
                <a:lnTo>
                  <a:pt x="4699" y="1518"/>
                </a:lnTo>
                <a:lnTo>
                  <a:pt x="4696" y="1522"/>
                </a:lnTo>
                <a:lnTo>
                  <a:pt x="4690" y="1501"/>
                </a:lnTo>
                <a:lnTo>
                  <a:pt x="4679" y="1463"/>
                </a:lnTo>
                <a:lnTo>
                  <a:pt x="4634" y="1326"/>
                </a:lnTo>
                <a:close/>
                <a:moveTo>
                  <a:pt x="326" y="0"/>
                </a:moveTo>
                <a:lnTo>
                  <a:pt x="2701" y="0"/>
                </a:lnTo>
                <a:lnTo>
                  <a:pt x="2741" y="1"/>
                </a:lnTo>
                <a:cubicBezTo>
                  <a:pt x="2988" y="7"/>
                  <a:pt x="3225" y="56"/>
                  <a:pt x="3444" y="141"/>
                </a:cubicBezTo>
                <a:lnTo>
                  <a:pt x="3450" y="144"/>
                </a:lnTo>
                <a:lnTo>
                  <a:pt x="3909" y="1557"/>
                </a:lnTo>
                <a:lnTo>
                  <a:pt x="3899" y="1533"/>
                </a:lnTo>
                <a:cubicBezTo>
                  <a:pt x="3768" y="1250"/>
                  <a:pt x="3540" y="1020"/>
                  <a:pt x="3258" y="886"/>
                </a:cubicBezTo>
                <a:lnTo>
                  <a:pt x="3247" y="881"/>
                </a:lnTo>
                <a:lnTo>
                  <a:pt x="3229" y="873"/>
                </a:lnTo>
                <a:cubicBezTo>
                  <a:pt x="3063" y="798"/>
                  <a:pt x="2879" y="756"/>
                  <a:pt x="2685" y="756"/>
                </a:cubicBezTo>
                <a:cubicBezTo>
                  <a:pt x="2651" y="756"/>
                  <a:pt x="2617" y="757"/>
                  <a:pt x="2584" y="760"/>
                </a:cubicBezTo>
                <a:lnTo>
                  <a:pt x="2571" y="761"/>
                </a:lnTo>
                <a:lnTo>
                  <a:pt x="326" y="761"/>
                </a:lnTo>
                <a:lnTo>
                  <a:pt x="326" y="758"/>
                </a:lnTo>
                <a:lnTo>
                  <a:pt x="325" y="758"/>
                </a:lnTo>
                <a:cubicBezTo>
                  <a:pt x="324" y="757"/>
                  <a:pt x="323" y="756"/>
                  <a:pt x="322" y="755"/>
                </a:cubicBezTo>
                <a:lnTo>
                  <a:pt x="8" y="406"/>
                </a:lnTo>
                <a:cubicBezTo>
                  <a:pt x="5" y="403"/>
                  <a:pt x="3" y="399"/>
                  <a:pt x="2" y="395"/>
                </a:cubicBezTo>
                <a:cubicBezTo>
                  <a:pt x="-2" y="381"/>
                  <a:pt x="0" y="362"/>
                  <a:pt x="8" y="354"/>
                </a:cubicBezTo>
                <a:lnTo>
                  <a:pt x="322" y="5"/>
                </a:lnTo>
                <a:cubicBezTo>
                  <a:pt x="323" y="4"/>
                  <a:pt x="324" y="3"/>
                  <a:pt x="325" y="2"/>
                </a:cubicBezTo>
                <a:lnTo>
                  <a:pt x="326" y="2"/>
                </a:lnTo>
                <a:lnTo>
                  <a:pt x="326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90000"/>
                  <a:alpha val="100000"/>
                </a:schemeClr>
              </a:gs>
              <a:gs pos="100000">
                <a:schemeClr val="accent1">
                  <a:lumMod val="80000"/>
                  <a:lumOff val="20000"/>
                  <a:alpha val="100000"/>
                </a:schemeClr>
              </a:gs>
            </a:gsLst>
            <a:lin ang="10800000" scaled="0"/>
          </a:gradFill>
          <a:ln w="127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22" name="任意多边形 12"/>
          <p:cNvSpPr/>
          <p:nvPr>
            <p:custDataLst>
              <p:tags r:id="rId11"/>
            </p:custDataLst>
          </p:nvPr>
        </p:nvSpPr>
        <p:spPr>
          <a:xfrm rot="11863737">
            <a:off x="7159782" y="6386644"/>
            <a:ext cx="3567308" cy="1420931"/>
          </a:xfrm>
          <a:custGeom>
            <a:avLst/>
            <a:gdLst>
              <a:gd name="adj" fmla="val 18112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909" h="1557">
                <a:moveTo>
                  <a:pt x="326" y="0"/>
                </a:moveTo>
                <a:lnTo>
                  <a:pt x="2701" y="0"/>
                </a:lnTo>
                <a:lnTo>
                  <a:pt x="2741" y="1"/>
                </a:lnTo>
                <a:cubicBezTo>
                  <a:pt x="2988" y="7"/>
                  <a:pt x="3225" y="56"/>
                  <a:pt x="3444" y="141"/>
                </a:cubicBezTo>
                <a:lnTo>
                  <a:pt x="3450" y="144"/>
                </a:lnTo>
                <a:lnTo>
                  <a:pt x="3909" y="1557"/>
                </a:lnTo>
                <a:lnTo>
                  <a:pt x="3899" y="1533"/>
                </a:lnTo>
                <a:cubicBezTo>
                  <a:pt x="3768" y="1250"/>
                  <a:pt x="3540" y="1020"/>
                  <a:pt x="3258" y="886"/>
                </a:cubicBezTo>
                <a:lnTo>
                  <a:pt x="3247" y="881"/>
                </a:lnTo>
                <a:lnTo>
                  <a:pt x="3229" y="873"/>
                </a:lnTo>
                <a:cubicBezTo>
                  <a:pt x="3063" y="798"/>
                  <a:pt x="2879" y="756"/>
                  <a:pt x="2685" y="756"/>
                </a:cubicBezTo>
                <a:cubicBezTo>
                  <a:pt x="2651" y="756"/>
                  <a:pt x="2617" y="757"/>
                  <a:pt x="2584" y="760"/>
                </a:cubicBezTo>
                <a:lnTo>
                  <a:pt x="2571" y="761"/>
                </a:lnTo>
                <a:lnTo>
                  <a:pt x="326" y="761"/>
                </a:lnTo>
                <a:lnTo>
                  <a:pt x="326" y="758"/>
                </a:lnTo>
                <a:lnTo>
                  <a:pt x="325" y="758"/>
                </a:lnTo>
                <a:cubicBezTo>
                  <a:pt x="324" y="757"/>
                  <a:pt x="323" y="756"/>
                  <a:pt x="322" y="755"/>
                </a:cubicBezTo>
                <a:lnTo>
                  <a:pt x="8" y="406"/>
                </a:lnTo>
                <a:cubicBezTo>
                  <a:pt x="5" y="403"/>
                  <a:pt x="3" y="399"/>
                  <a:pt x="2" y="395"/>
                </a:cubicBezTo>
                <a:cubicBezTo>
                  <a:pt x="-2" y="381"/>
                  <a:pt x="0" y="362"/>
                  <a:pt x="8" y="354"/>
                </a:cubicBezTo>
                <a:lnTo>
                  <a:pt x="322" y="5"/>
                </a:lnTo>
                <a:cubicBezTo>
                  <a:pt x="323" y="4"/>
                  <a:pt x="324" y="3"/>
                  <a:pt x="325" y="2"/>
                </a:cubicBezTo>
                <a:lnTo>
                  <a:pt x="326" y="2"/>
                </a:lnTo>
                <a:lnTo>
                  <a:pt x="326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90000"/>
                  <a:alpha val="100000"/>
                </a:schemeClr>
              </a:gs>
              <a:gs pos="100000">
                <a:schemeClr val="accent2">
                  <a:lumMod val="80000"/>
                  <a:lumOff val="20000"/>
                  <a:alpha val="100000"/>
                </a:schemeClr>
              </a:gs>
            </a:gsLst>
            <a:lin ang="10800000" scaled="0"/>
          </a:gradFill>
          <a:ln w="127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23" name="任意多边形 18"/>
          <p:cNvSpPr/>
          <p:nvPr>
            <p:custDataLst>
              <p:tags r:id="rId12"/>
            </p:custDataLst>
          </p:nvPr>
        </p:nvSpPr>
        <p:spPr>
          <a:xfrm rot="16183737">
            <a:off x="5695841" y="5722318"/>
            <a:ext cx="3567387" cy="1420901"/>
          </a:xfrm>
          <a:custGeom>
            <a:avLst/>
            <a:gdLst>
              <a:gd name="adj" fmla="val 18112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909" h="1557">
                <a:moveTo>
                  <a:pt x="326" y="0"/>
                </a:moveTo>
                <a:lnTo>
                  <a:pt x="2701" y="0"/>
                </a:lnTo>
                <a:lnTo>
                  <a:pt x="2741" y="1"/>
                </a:lnTo>
                <a:cubicBezTo>
                  <a:pt x="2988" y="7"/>
                  <a:pt x="3225" y="56"/>
                  <a:pt x="3444" y="141"/>
                </a:cubicBezTo>
                <a:lnTo>
                  <a:pt x="3450" y="144"/>
                </a:lnTo>
                <a:lnTo>
                  <a:pt x="3909" y="1557"/>
                </a:lnTo>
                <a:lnTo>
                  <a:pt x="3899" y="1533"/>
                </a:lnTo>
                <a:cubicBezTo>
                  <a:pt x="3768" y="1250"/>
                  <a:pt x="3540" y="1020"/>
                  <a:pt x="3258" y="886"/>
                </a:cubicBezTo>
                <a:lnTo>
                  <a:pt x="3247" y="881"/>
                </a:lnTo>
                <a:lnTo>
                  <a:pt x="3229" y="873"/>
                </a:lnTo>
                <a:cubicBezTo>
                  <a:pt x="3063" y="798"/>
                  <a:pt x="2879" y="756"/>
                  <a:pt x="2685" y="756"/>
                </a:cubicBezTo>
                <a:cubicBezTo>
                  <a:pt x="2651" y="756"/>
                  <a:pt x="2617" y="757"/>
                  <a:pt x="2584" y="760"/>
                </a:cubicBezTo>
                <a:lnTo>
                  <a:pt x="2571" y="761"/>
                </a:lnTo>
                <a:lnTo>
                  <a:pt x="326" y="761"/>
                </a:lnTo>
                <a:lnTo>
                  <a:pt x="326" y="758"/>
                </a:lnTo>
                <a:lnTo>
                  <a:pt x="325" y="758"/>
                </a:lnTo>
                <a:cubicBezTo>
                  <a:pt x="324" y="757"/>
                  <a:pt x="323" y="756"/>
                  <a:pt x="322" y="755"/>
                </a:cubicBezTo>
                <a:lnTo>
                  <a:pt x="8" y="406"/>
                </a:lnTo>
                <a:cubicBezTo>
                  <a:pt x="5" y="403"/>
                  <a:pt x="3" y="399"/>
                  <a:pt x="2" y="395"/>
                </a:cubicBezTo>
                <a:cubicBezTo>
                  <a:pt x="-2" y="381"/>
                  <a:pt x="0" y="362"/>
                  <a:pt x="8" y="354"/>
                </a:cubicBezTo>
                <a:lnTo>
                  <a:pt x="322" y="5"/>
                </a:lnTo>
                <a:cubicBezTo>
                  <a:pt x="323" y="4"/>
                  <a:pt x="324" y="3"/>
                  <a:pt x="325" y="2"/>
                </a:cubicBezTo>
                <a:lnTo>
                  <a:pt x="326" y="2"/>
                </a:lnTo>
                <a:lnTo>
                  <a:pt x="326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90000"/>
                  <a:alpha val="100000"/>
                </a:schemeClr>
              </a:gs>
              <a:gs pos="100000">
                <a:schemeClr val="accent1">
                  <a:lumMod val="80000"/>
                  <a:lumOff val="20000"/>
                  <a:alpha val="100000"/>
                </a:schemeClr>
              </a:gs>
            </a:gsLst>
            <a:lin ang="10800000" scaled="0"/>
          </a:gradFill>
          <a:ln w="127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矩形 23"/>
          <p:cNvSpPr/>
          <p:nvPr>
            <p:custDataLst>
              <p:tags r:id="rId13"/>
            </p:custDataLst>
          </p:nvPr>
        </p:nvSpPr>
        <p:spPr>
          <a:xfrm>
            <a:off x="2326758" y="6869240"/>
            <a:ext cx="3907208" cy="101365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4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光照传感器</a:t>
            </a:r>
            <a:endParaRPr lang="zh-CN" altLang="en-US" sz="4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28" name="矩形 27"/>
          <p:cNvSpPr/>
          <p:nvPr>
            <p:custDataLst>
              <p:tags r:id="rId14"/>
            </p:custDataLst>
          </p:nvPr>
        </p:nvSpPr>
        <p:spPr>
          <a:xfrm>
            <a:off x="4114643" y="2095183"/>
            <a:ext cx="3907208" cy="101365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4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温度传感器</a:t>
            </a:r>
            <a:endParaRPr lang="zh-CN" altLang="en-US" sz="40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33" name="矩形 32"/>
          <p:cNvSpPr/>
          <p:nvPr>
            <p:custDataLst>
              <p:tags r:id="rId15"/>
            </p:custDataLst>
          </p:nvPr>
        </p:nvSpPr>
        <p:spPr>
          <a:xfrm>
            <a:off x="1378730" y="4168521"/>
            <a:ext cx="3907208" cy="101365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40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湿度传感器</a:t>
            </a:r>
            <a:endParaRPr lang="zh-CN" altLang="en-US" sz="4000" b="1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30" name="序号"/>
          <p:cNvSpPr/>
          <p:nvPr>
            <p:custDataLst>
              <p:tags r:id="rId16"/>
            </p:custDataLst>
          </p:nvPr>
        </p:nvSpPr>
        <p:spPr>
          <a:xfrm>
            <a:off x="8426848" y="2922657"/>
            <a:ext cx="683509" cy="683509"/>
          </a:xfrm>
          <a:prstGeom prst="rect">
            <a:avLst/>
          </a:prstGeom>
          <a:noFill/>
          <a:ln w="34925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lIns="91440" tIns="64770" rIns="91440" bIns="45720" numCol="1" spcCol="0" rtlCol="0" fromWordArt="0" anchor="ctr" anchorCtr="0" forceAA="0" compatLnSpc="1">
            <a:no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1400" b="1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01</a:t>
            </a:r>
            <a:endParaRPr lang="en-US" altLang="zh-CN" sz="1400" b="1" dirty="0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5" name="序号"/>
          <p:cNvSpPr/>
          <p:nvPr>
            <p:custDataLst>
              <p:tags r:id="rId17"/>
            </p:custDataLst>
          </p:nvPr>
        </p:nvSpPr>
        <p:spPr>
          <a:xfrm>
            <a:off x="5963389" y="4576406"/>
            <a:ext cx="683509" cy="683509"/>
          </a:xfrm>
          <a:prstGeom prst="rect">
            <a:avLst/>
          </a:prstGeom>
          <a:noFill/>
          <a:ln w="34925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lIns="91440" tIns="64770" rIns="91440" bIns="45720" numCol="1" spcCol="0" rtlCol="0" fromWordArt="0" anchor="ctr" anchorCtr="0" forceAA="0" compatLnSpc="1">
            <a:no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14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sz="14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6" name="序号"/>
          <p:cNvSpPr/>
          <p:nvPr>
            <p:custDataLst>
              <p:tags r:id="rId18"/>
            </p:custDataLst>
          </p:nvPr>
        </p:nvSpPr>
        <p:spPr>
          <a:xfrm>
            <a:off x="6780167" y="7435634"/>
            <a:ext cx="683509" cy="683509"/>
          </a:xfrm>
          <a:prstGeom prst="rect">
            <a:avLst/>
          </a:prstGeom>
          <a:noFill/>
          <a:ln w="34925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lIns="91440" tIns="64770" rIns="91440" bIns="45720" numCol="1" spcCol="0" rtlCol="0" fromWordArt="0" anchor="ctr" anchorCtr="0" forceAA="0" compatLnSpc="1">
            <a:no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14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03</a:t>
            </a:r>
            <a:endParaRPr lang="en-US" altLang="zh-CN" sz="14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8" name="序号"/>
          <p:cNvSpPr/>
          <p:nvPr>
            <p:custDataLst>
              <p:tags r:id="rId19"/>
            </p:custDataLst>
          </p:nvPr>
        </p:nvSpPr>
        <p:spPr>
          <a:xfrm>
            <a:off x="9706030" y="7473999"/>
            <a:ext cx="683509" cy="683509"/>
          </a:xfrm>
          <a:prstGeom prst="rect">
            <a:avLst/>
          </a:prstGeom>
          <a:noFill/>
          <a:ln w="34925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lIns="91440" tIns="64770" rIns="91440" bIns="45720" numCol="1" spcCol="0" rtlCol="0" fromWordArt="0" anchor="ctr" anchorCtr="0" forceAA="0" compatLnSpc="1">
            <a:no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14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04</a:t>
            </a:r>
            <a:endParaRPr lang="en-US" altLang="zh-CN" sz="14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9" name="序号"/>
          <p:cNvSpPr/>
          <p:nvPr>
            <p:custDataLst>
              <p:tags r:id="rId20"/>
            </p:custDataLst>
          </p:nvPr>
        </p:nvSpPr>
        <p:spPr>
          <a:xfrm>
            <a:off x="10733817" y="4752079"/>
            <a:ext cx="683509" cy="683509"/>
          </a:xfrm>
          <a:prstGeom prst="rect">
            <a:avLst/>
          </a:prstGeom>
          <a:noFill/>
          <a:ln w="34925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lIns="91440" tIns="64770" rIns="91440" bIns="45720" numCol="1" spcCol="0" rtlCol="0" fromWordArt="0" anchor="ctr" anchorCtr="0" forceAA="0" compatLnSpc="1">
            <a:no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14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05</a:t>
            </a:r>
            <a:endParaRPr lang="en-US" altLang="zh-CN" sz="14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0" name="矩形 39"/>
          <p:cNvSpPr/>
          <p:nvPr>
            <p:custDataLst>
              <p:tags r:id="rId21"/>
            </p:custDataLst>
          </p:nvPr>
        </p:nvSpPr>
        <p:spPr>
          <a:xfrm>
            <a:off x="10668145" y="6972046"/>
            <a:ext cx="3907208" cy="101365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40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压力传感器</a:t>
            </a:r>
            <a:endParaRPr lang="zh-CN" altLang="en-US" sz="4000" b="1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41" name="矩形 40"/>
          <p:cNvSpPr/>
          <p:nvPr>
            <p:custDataLst>
              <p:tags r:id="rId22"/>
            </p:custDataLst>
          </p:nvPr>
        </p:nvSpPr>
        <p:spPr>
          <a:xfrm>
            <a:off x="11635858" y="4152710"/>
            <a:ext cx="3907208" cy="101365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4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运动传感器</a:t>
            </a:r>
            <a:endParaRPr lang="zh-CN" altLang="en-US" sz="4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-33491"/>
            <a:ext cx="18481141" cy="5584817"/>
            <a:chOff x="0" y="0"/>
            <a:chExt cx="24641521" cy="7446422"/>
          </a:xfrm>
        </p:grpSpPr>
        <p:sp>
          <p:nvSpPr>
            <p:cNvPr id="3" name="Freeform 3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0" y="5551325"/>
            <a:ext cx="18481141" cy="5584817"/>
            <a:chOff x="0" y="0"/>
            <a:chExt cx="24641521" cy="7446422"/>
          </a:xfrm>
        </p:grpSpPr>
        <p:sp>
          <p:nvSpPr>
            <p:cNvPr id="7" name="Freeform 7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378835" y="504646"/>
            <a:ext cx="17423374" cy="9332575"/>
            <a:chOff x="0" y="0"/>
            <a:chExt cx="4588872" cy="24579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88872" cy="2457962"/>
            </a:xfrm>
            <a:custGeom>
              <a:avLst/>
              <a:gdLst/>
              <a:ahLst/>
              <a:cxnLst/>
              <a:rect l="l" t="t" r="r" b="b"/>
              <a:pathLst>
                <a:path w="4588872" h="2457962">
                  <a:moveTo>
                    <a:pt x="16885" y="0"/>
                  </a:moveTo>
                  <a:lnTo>
                    <a:pt x="4571987" y="0"/>
                  </a:lnTo>
                  <a:cubicBezTo>
                    <a:pt x="4576466" y="0"/>
                    <a:pt x="4580760" y="1779"/>
                    <a:pt x="4583927" y="4945"/>
                  </a:cubicBezTo>
                  <a:cubicBezTo>
                    <a:pt x="4587093" y="8112"/>
                    <a:pt x="4588872" y="12407"/>
                    <a:pt x="4588872" y="16885"/>
                  </a:cubicBezTo>
                  <a:lnTo>
                    <a:pt x="4588872" y="2441077"/>
                  </a:lnTo>
                  <a:cubicBezTo>
                    <a:pt x="4588872" y="2445555"/>
                    <a:pt x="4587093" y="2449850"/>
                    <a:pt x="4583927" y="2453017"/>
                  </a:cubicBezTo>
                  <a:cubicBezTo>
                    <a:pt x="4580760" y="2456183"/>
                    <a:pt x="4576466" y="2457962"/>
                    <a:pt x="4571987" y="2457962"/>
                  </a:cubicBezTo>
                  <a:lnTo>
                    <a:pt x="16885" y="2457962"/>
                  </a:lnTo>
                  <a:cubicBezTo>
                    <a:pt x="12407" y="2457962"/>
                    <a:pt x="8112" y="2456183"/>
                    <a:pt x="4945" y="2453017"/>
                  </a:cubicBezTo>
                  <a:cubicBezTo>
                    <a:pt x="1779" y="2449850"/>
                    <a:pt x="0" y="2445555"/>
                    <a:pt x="0" y="2441077"/>
                  </a:cubicBezTo>
                  <a:lnTo>
                    <a:pt x="0" y="16885"/>
                  </a:lnTo>
                  <a:cubicBezTo>
                    <a:pt x="0" y="12407"/>
                    <a:pt x="1779" y="8112"/>
                    <a:pt x="4945" y="4945"/>
                  </a:cubicBezTo>
                  <a:cubicBezTo>
                    <a:pt x="8112" y="1779"/>
                    <a:pt x="12407" y="0"/>
                    <a:pt x="16885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4588872" cy="2591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130225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16802882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291070" y="1042670"/>
            <a:ext cx="3808730" cy="893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70"/>
              </a:lnSpc>
              <a:spcBef>
                <a:spcPct val="0"/>
              </a:spcBef>
            </a:pPr>
            <a:r>
              <a:rPr lang="zh-CN" altLang="en-US" sz="4975">
                <a:solidFill>
                  <a:srgbClr val="F85768"/>
                </a:solidFill>
                <a:latin typeface="微软雅黑" panose="020B0503020204020204" charset="-122"/>
                <a:ea typeface="微软雅黑" panose="020B0503020204020204" charset="-122"/>
              </a:rPr>
              <a:t>温度传感器</a:t>
            </a:r>
            <a:endParaRPr lang="zh-CN" altLang="en-US" sz="4975">
              <a:solidFill>
                <a:srgbClr val="F8576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1156944" y="13207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0" y="0"/>
                </a:moveTo>
                <a:lnTo>
                  <a:pt x="434038" y="0"/>
                </a:lnTo>
                <a:lnTo>
                  <a:pt x="434038" y="389006"/>
                </a:lnTo>
                <a:lnTo>
                  <a:pt x="0" y="3890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6759766" y="13207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434037" y="0"/>
                </a:moveTo>
                <a:lnTo>
                  <a:pt x="0" y="0"/>
                </a:lnTo>
                <a:lnTo>
                  <a:pt x="0" y="389006"/>
                </a:lnTo>
                <a:lnTo>
                  <a:pt x="434037" y="389006"/>
                </a:lnTo>
                <a:lnTo>
                  <a:pt x="43403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81000" y="2857500"/>
            <a:ext cx="10511790" cy="6958330"/>
          </a:xfrm>
          <a:custGeom>
            <a:avLst/>
            <a:gdLst/>
            <a:ahLst/>
            <a:cxnLst/>
            <a:rect l="l" t="t" r="r" b="b"/>
            <a:pathLst>
              <a:path w="7036072" h="3447675">
                <a:moveTo>
                  <a:pt x="0" y="0"/>
                </a:moveTo>
                <a:lnTo>
                  <a:pt x="7036072" y="0"/>
                </a:lnTo>
                <a:lnTo>
                  <a:pt x="7036072" y="3447675"/>
                </a:lnTo>
                <a:lnTo>
                  <a:pt x="0" y="34476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p>
            <a:endParaRPr lang="zh-CN" altLang="en-US"/>
          </a:p>
        </p:txBody>
      </p:sp>
      <p:sp>
        <p:nvSpPr>
          <p:cNvPr id="26" name="TextBox 26"/>
          <p:cNvSpPr txBox="1"/>
          <p:nvPr/>
        </p:nvSpPr>
        <p:spPr>
          <a:xfrm>
            <a:off x="1288415" y="4000500"/>
            <a:ext cx="8508365" cy="481266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lvl="0" indent="457200" algn="l" fontAlgn="auto">
              <a:lnSpc>
                <a:spcPct val="100000"/>
              </a:lnSpc>
              <a:spcBef>
                <a:spcPct val="0"/>
              </a:spcBef>
            </a:pPr>
            <a:r>
              <a:rPr lang="zh-CN" altLang="en-US" sz="3200">
                <a:solidFill>
                  <a:srgbClr val="1B4C84"/>
                </a:solidFill>
                <a:ea typeface="字由点字典黑 45J" panose="00020600040101010101" charset="-122"/>
              </a:rPr>
              <a:t>热电偶：由两种不同材质的导体组成闭合回路，利用塞贝克效应（热电动势）测量温度。</a:t>
            </a:r>
            <a:endParaRPr lang="zh-CN" altLang="en-US" sz="3200">
              <a:solidFill>
                <a:srgbClr val="1B4C84"/>
              </a:solidFill>
              <a:ea typeface="字由点字典黑 45J" panose="00020600040101010101" charset="-122"/>
            </a:endParaRPr>
          </a:p>
          <a:p>
            <a:pPr lvl="0" indent="457200" algn="l" fontAlgn="auto">
              <a:lnSpc>
                <a:spcPct val="100000"/>
              </a:lnSpc>
              <a:spcBef>
                <a:spcPct val="0"/>
              </a:spcBef>
            </a:pPr>
            <a:r>
              <a:rPr lang="zh-CN" altLang="en-US" sz="3200">
                <a:solidFill>
                  <a:srgbClr val="1B4C84"/>
                </a:solidFill>
                <a:ea typeface="字由点字典黑 45J" panose="00020600040101010101" charset="-122"/>
              </a:rPr>
              <a:t>热敏电阻：电阻值随温度变化而变化，分为正温度系数（</a:t>
            </a:r>
            <a:r>
              <a:rPr lang="en-US" altLang="zh-CN" sz="3200">
                <a:solidFill>
                  <a:srgbClr val="1B4C84"/>
                </a:solidFill>
                <a:ea typeface="字由点字典黑 45J" panose="00020600040101010101" charset="-122"/>
              </a:rPr>
              <a:t>PTC</a:t>
            </a:r>
            <a:r>
              <a:rPr lang="zh-CN" altLang="en-US" sz="3200">
                <a:solidFill>
                  <a:srgbClr val="1B4C84"/>
                </a:solidFill>
                <a:ea typeface="字由点字典黑 45J" panose="00020600040101010101" charset="-122"/>
              </a:rPr>
              <a:t>）和负温度系数（</a:t>
            </a:r>
            <a:r>
              <a:rPr lang="en-US" altLang="zh-CN" sz="3200">
                <a:solidFill>
                  <a:srgbClr val="1B4C84"/>
                </a:solidFill>
                <a:ea typeface="字由点字典黑 45J" panose="00020600040101010101" charset="-122"/>
              </a:rPr>
              <a:t>NTC</a:t>
            </a:r>
            <a:r>
              <a:rPr lang="zh-CN" altLang="en-US" sz="3200">
                <a:solidFill>
                  <a:srgbClr val="1B4C84"/>
                </a:solidFill>
                <a:ea typeface="字由点字典黑 45J" panose="00020600040101010101" charset="-122"/>
              </a:rPr>
              <a:t>）。</a:t>
            </a:r>
            <a:endParaRPr lang="zh-CN" altLang="en-US" sz="3200">
              <a:solidFill>
                <a:srgbClr val="1B4C84"/>
              </a:solidFill>
              <a:ea typeface="字由点字典黑 45J" panose="00020600040101010101" charset="-122"/>
            </a:endParaRPr>
          </a:p>
          <a:p>
            <a:pPr lvl="0" indent="457200" algn="l" fontAlgn="auto">
              <a:lnSpc>
                <a:spcPct val="100000"/>
              </a:lnSpc>
              <a:spcBef>
                <a:spcPct val="0"/>
              </a:spcBef>
            </a:pPr>
            <a:r>
              <a:rPr lang="zh-CN" altLang="en-US" sz="3200">
                <a:solidFill>
                  <a:srgbClr val="1B4C84"/>
                </a:solidFill>
                <a:ea typeface="字由点字典黑 45J" panose="00020600040101010101" charset="-122"/>
              </a:rPr>
              <a:t>电阻温度检测器（</a:t>
            </a:r>
            <a:r>
              <a:rPr lang="en-US" altLang="zh-CN" sz="3200">
                <a:solidFill>
                  <a:srgbClr val="1B4C84"/>
                </a:solidFill>
                <a:ea typeface="字由点字典黑 45J" panose="00020600040101010101" charset="-122"/>
              </a:rPr>
              <a:t>RTD</a:t>
            </a:r>
            <a:r>
              <a:rPr lang="zh-CN" altLang="en-US" sz="3200">
                <a:solidFill>
                  <a:srgbClr val="1B4C84"/>
                </a:solidFill>
                <a:ea typeface="字由点字典黑 45J" panose="00020600040101010101" charset="-122"/>
              </a:rPr>
              <a:t>）：通常用铂金、铜或镍制成，线性度好，精度高，但响应速度较慢。</a:t>
            </a:r>
            <a:endParaRPr lang="zh-CN" altLang="en-US" sz="3200">
              <a:solidFill>
                <a:srgbClr val="1B4C84"/>
              </a:solidFill>
              <a:ea typeface="字由点字典黑 45J" panose="00020600040101010101" charset="-122"/>
            </a:endParaRPr>
          </a:p>
          <a:p>
            <a:pPr lvl="0" indent="457200" algn="l" fontAlgn="auto">
              <a:lnSpc>
                <a:spcPct val="100000"/>
              </a:lnSpc>
              <a:spcBef>
                <a:spcPct val="0"/>
              </a:spcBef>
            </a:pPr>
            <a:r>
              <a:rPr lang="en-US" altLang="zh-CN" sz="3200">
                <a:solidFill>
                  <a:srgbClr val="1B4C84"/>
                </a:solidFill>
                <a:ea typeface="字由点字典黑 45J" panose="00020600040101010101" charset="-122"/>
              </a:rPr>
              <a:t>IC</a:t>
            </a:r>
            <a:r>
              <a:rPr lang="zh-CN" altLang="en-US" sz="3200">
                <a:solidFill>
                  <a:srgbClr val="1B4C84"/>
                </a:solidFill>
                <a:ea typeface="字由点字典黑 45J" panose="00020600040101010101" charset="-122"/>
              </a:rPr>
              <a:t>温度传感器：集成在芯片上，分为模拟输出和数字输出两种类型，体积小、功耗低。</a:t>
            </a:r>
            <a:endParaRPr lang="zh-CN" altLang="en-US" sz="3200">
              <a:solidFill>
                <a:srgbClr val="1B4C84"/>
              </a:solidFill>
              <a:ea typeface="字由点字典黑 45J" panose="00020600040101010101" charset="-122"/>
            </a:endParaRPr>
          </a:p>
        </p:txBody>
      </p:sp>
      <p:grpSp>
        <p:nvGrpSpPr>
          <p:cNvPr id="28" name="Group 28"/>
          <p:cNvGrpSpPr/>
          <p:nvPr/>
        </p:nvGrpSpPr>
        <p:grpSpPr>
          <a:xfrm rot="0">
            <a:off x="3885938" y="2075085"/>
            <a:ext cx="3194893" cy="619125"/>
            <a:chOff x="0" y="-4491"/>
            <a:chExt cx="4259857" cy="825500"/>
          </a:xfrm>
        </p:grpSpPr>
        <p:grpSp>
          <p:nvGrpSpPr>
            <p:cNvPr id="29" name="Group 29"/>
            <p:cNvGrpSpPr/>
            <p:nvPr/>
          </p:nvGrpSpPr>
          <p:grpSpPr>
            <a:xfrm rot="0">
              <a:off x="0" y="0"/>
              <a:ext cx="4259857" cy="816333"/>
              <a:chOff x="0" y="0"/>
              <a:chExt cx="792782" cy="151924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792782" cy="151924"/>
              </a:xfrm>
              <a:custGeom>
                <a:avLst/>
                <a:gdLst/>
                <a:ahLst/>
                <a:cxnLst/>
                <a:rect l="l" t="t" r="r" b="b"/>
                <a:pathLst>
                  <a:path w="792782" h="151924">
                    <a:moveTo>
                      <a:pt x="75962" y="0"/>
                    </a:moveTo>
                    <a:lnTo>
                      <a:pt x="716820" y="0"/>
                    </a:lnTo>
                    <a:cubicBezTo>
                      <a:pt x="736966" y="0"/>
                      <a:pt x="756288" y="8003"/>
                      <a:pt x="770533" y="22249"/>
                    </a:cubicBezTo>
                    <a:cubicBezTo>
                      <a:pt x="784779" y="36494"/>
                      <a:pt x="792782" y="55816"/>
                      <a:pt x="792782" y="75962"/>
                    </a:cubicBezTo>
                    <a:lnTo>
                      <a:pt x="792782" y="75962"/>
                    </a:lnTo>
                    <a:cubicBezTo>
                      <a:pt x="792782" y="96108"/>
                      <a:pt x="784779" y="115429"/>
                      <a:pt x="770533" y="129675"/>
                    </a:cubicBezTo>
                    <a:cubicBezTo>
                      <a:pt x="756288" y="143921"/>
                      <a:pt x="736966" y="151924"/>
                      <a:pt x="716820" y="151924"/>
                    </a:cubicBezTo>
                    <a:lnTo>
                      <a:pt x="75962" y="151924"/>
                    </a:lnTo>
                    <a:cubicBezTo>
                      <a:pt x="55816" y="151924"/>
                      <a:pt x="36494" y="143921"/>
                      <a:pt x="22249" y="129675"/>
                    </a:cubicBezTo>
                    <a:cubicBezTo>
                      <a:pt x="8003" y="115429"/>
                      <a:pt x="0" y="96108"/>
                      <a:pt x="0" y="75962"/>
                    </a:cubicBezTo>
                    <a:lnTo>
                      <a:pt x="0" y="75962"/>
                    </a:lnTo>
                    <a:cubicBezTo>
                      <a:pt x="0" y="55816"/>
                      <a:pt x="8003" y="36494"/>
                      <a:pt x="22249" y="22249"/>
                    </a:cubicBezTo>
                    <a:cubicBezTo>
                      <a:pt x="36494" y="8003"/>
                      <a:pt x="55816" y="0"/>
                      <a:pt x="75962" y="0"/>
                    </a:cubicBezTo>
                    <a:close/>
                  </a:path>
                </a:pathLst>
              </a:custGeom>
              <a:solidFill>
                <a:srgbClr val="A7D3EC"/>
              </a:solidFill>
              <a:ln w="38100" cap="rnd">
                <a:solidFill>
                  <a:srgbClr val="1B4C84"/>
                </a:solidFill>
                <a:prstDash val="solid"/>
                <a:round/>
              </a:ln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133350"/>
                <a:ext cx="792782" cy="2852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15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432495" y="-4491"/>
              <a:ext cx="3394867" cy="82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30"/>
                </a:lnSpc>
              </a:pPr>
              <a:r>
                <a:rPr lang="zh-CN" altLang="en-US" sz="3990" spc="119">
                  <a:solidFill>
                    <a:srgbClr val="1B4C84"/>
                  </a:solidFill>
                  <a:latin typeface="微软雅黑" panose="020B0503020204020204" charset="-122"/>
                  <a:ea typeface="微软雅黑" panose="020B0503020204020204" charset="-122"/>
                </a:rPr>
                <a:t>类型</a:t>
              </a:r>
              <a:endParaRPr lang="zh-CN" altLang="en-US" sz="3990" spc="119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3" name="Freeform 33"/>
            <p:cNvSpPr/>
            <p:nvPr/>
          </p:nvSpPr>
          <p:spPr>
            <a:xfrm>
              <a:off x="3577244" y="298723"/>
              <a:ext cx="300597" cy="218886"/>
            </a:xfrm>
            <a:custGeom>
              <a:avLst/>
              <a:gdLst/>
              <a:ahLst/>
              <a:cxnLst/>
              <a:rect l="l" t="t" r="r" b="b"/>
              <a:pathLst>
                <a:path w="300597" h="218886">
                  <a:moveTo>
                    <a:pt x="0" y="0"/>
                  </a:moveTo>
                  <a:lnTo>
                    <a:pt x="300597" y="0"/>
                  </a:lnTo>
                  <a:lnTo>
                    <a:pt x="300597" y="218887"/>
                  </a:lnTo>
                  <a:lnTo>
                    <a:pt x="0" y="21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381284" r="-177496"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432495" y="298723"/>
              <a:ext cx="300597" cy="218886"/>
            </a:xfrm>
            <a:custGeom>
              <a:avLst/>
              <a:gdLst/>
              <a:ahLst/>
              <a:cxnLst/>
              <a:rect l="l" t="t" r="r" b="b"/>
              <a:pathLst>
                <a:path w="300597" h="218886">
                  <a:moveTo>
                    <a:pt x="0" y="0"/>
                  </a:moveTo>
                  <a:lnTo>
                    <a:pt x="300597" y="0"/>
                  </a:lnTo>
                  <a:lnTo>
                    <a:pt x="300597" y="218887"/>
                  </a:lnTo>
                  <a:lnTo>
                    <a:pt x="0" y="21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381284" r="-177496"/>
              </a:stretch>
            </a:blipFill>
          </p:spPr>
        </p:sp>
      </p:grpSp>
      <p:pic>
        <p:nvPicPr>
          <p:cNvPr id="19" name="图片 18" descr="IMG_25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72800" y="2857500"/>
            <a:ext cx="6172200" cy="6172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" name="图片 19" descr="IMG_25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47400" y="2845435"/>
            <a:ext cx="6122670" cy="61226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" name="图片 20" descr="IMG_25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49000" y="4229100"/>
            <a:ext cx="6106795" cy="40741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" name="图片 21" descr="IMG_25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91290" y="3619500"/>
            <a:ext cx="5113020" cy="51130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" name="圆角矩形 22"/>
          <p:cNvSpPr/>
          <p:nvPr/>
        </p:nvSpPr>
        <p:spPr>
          <a:xfrm>
            <a:off x="3886200" y="8303260"/>
            <a:ext cx="13106400" cy="13716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</a:rPr>
              <a:t>工作原理：基于物质的热力学性质，通过测量物体温度来确定其电学特性（如电阻、电压等）的变化。</a:t>
            </a:r>
            <a:endParaRPr lang="zh-CN" altLang="en-US" sz="36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-33491"/>
            <a:ext cx="18481141" cy="5584817"/>
            <a:chOff x="0" y="0"/>
            <a:chExt cx="24641521" cy="7446422"/>
          </a:xfrm>
        </p:grpSpPr>
        <p:sp>
          <p:nvSpPr>
            <p:cNvPr id="3" name="Freeform 3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0" y="5551325"/>
            <a:ext cx="18481141" cy="5584817"/>
            <a:chOff x="0" y="0"/>
            <a:chExt cx="24641521" cy="7446422"/>
          </a:xfrm>
        </p:grpSpPr>
        <p:sp>
          <p:nvSpPr>
            <p:cNvPr id="7" name="Freeform 7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378835" y="504646"/>
            <a:ext cx="17423374" cy="9332575"/>
            <a:chOff x="0" y="0"/>
            <a:chExt cx="4588872" cy="24579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88872" cy="2457962"/>
            </a:xfrm>
            <a:custGeom>
              <a:avLst/>
              <a:gdLst/>
              <a:ahLst/>
              <a:cxnLst/>
              <a:rect l="l" t="t" r="r" b="b"/>
              <a:pathLst>
                <a:path w="4588872" h="2457962">
                  <a:moveTo>
                    <a:pt x="16885" y="0"/>
                  </a:moveTo>
                  <a:lnTo>
                    <a:pt x="4571987" y="0"/>
                  </a:lnTo>
                  <a:cubicBezTo>
                    <a:pt x="4576466" y="0"/>
                    <a:pt x="4580760" y="1779"/>
                    <a:pt x="4583927" y="4945"/>
                  </a:cubicBezTo>
                  <a:cubicBezTo>
                    <a:pt x="4587093" y="8112"/>
                    <a:pt x="4588872" y="12407"/>
                    <a:pt x="4588872" y="16885"/>
                  </a:cubicBezTo>
                  <a:lnTo>
                    <a:pt x="4588872" y="2441077"/>
                  </a:lnTo>
                  <a:cubicBezTo>
                    <a:pt x="4588872" y="2445555"/>
                    <a:pt x="4587093" y="2449850"/>
                    <a:pt x="4583927" y="2453017"/>
                  </a:cubicBezTo>
                  <a:cubicBezTo>
                    <a:pt x="4580760" y="2456183"/>
                    <a:pt x="4576466" y="2457962"/>
                    <a:pt x="4571987" y="2457962"/>
                  </a:cubicBezTo>
                  <a:lnTo>
                    <a:pt x="16885" y="2457962"/>
                  </a:lnTo>
                  <a:cubicBezTo>
                    <a:pt x="12407" y="2457962"/>
                    <a:pt x="8112" y="2456183"/>
                    <a:pt x="4945" y="2453017"/>
                  </a:cubicBezTo>
                  <a:cubicBezTo>
                    <a:pt x="1779" y="2449850"/>
                    <a:pt x="0" y="2445555"/>
                    <a:pt x="0" y="2441077"/>
                  </a:cubicBezTo>
                  <a:lnTo>
                    <a:pt x="0" y="16885"/>
                  </a:lnTo>
                  <a:cubicBezTo>
                    <a:pt x="0" y="12407"/>
                    <a:pt x="1779" y="8112"/>
                    <a:pt x="4945" y="4945"/>
                  </a:cubicBezTo>
                  <a:cubicBezTo>
                    <a:pt x="8112" y="1779"/>
                    <a:pt x="12407" y="0"/>
                    <a:pt x="16885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4588872" cy="2591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130225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16802882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291070" y="1042670"/>
            <a:ext cx="3808730" cy="893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70"/>
              </a:lnSpc>
              <a:spcBef>
                <a:spcPct val="0"/>
              </a:spcBef>
            </a:pPr>
            <a:r>
              <a:rPr lang="zh-CN" altLang="en-US" sz="4975">
                <a:solidFill>
                  <a:srgbClr val="F85768"/>
                </a:solidFill>
                <a:latin typeface="微软雅黑" panose="020B0503020204020204" charset="-122"/>
                <a:ea typeface="微软雅黑" panose="020B0503020204020204" charset="-122"/>
              </a:rPr>
              <a:t>湿度传感器</a:t>
            </a:r>
            <a:endParaRPr lang="zh-CN" altLang="en-US" sz="4975">
              <a:solidFill>
                <a:srgbClr val="F8576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1156944" y="13207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0" y="0"/>
                </a:moveTo>
                <a:lnTo>
                  <a:pt x="434038" y="0"/>
                </a:lnTo>
                <a:lnTo>
                  <a:pt x="434038" y="389006"/>
                </a:lnTo>
                <a:lnTo>
                  <a:pt x="0" y="3890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6759766" y="13207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434037" y="0"/>
                </a:moveTo>
                <a:lnTo>
                  <a:pt x="0" y="0"/>
                </a:lnTo>
                <a:lnTo>
                  <a:pt x="0" y="389006"/>
                </a:lnTo>
                <a:lnTo>
                  <a:pt x="434037" y="389006"/>
                </a:lnTo>
                <a:lnTo>
                  <a:pt x="43403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81000" y="2857500"/>
            <a:ext cx="10511790" cy="5786755"/>
          </a:xfrm>
          <a:custGeom>
            <a:avLst/>
            <a:gdLst/>
            <a:ahLst/>
            <a:cxnLst/>
            <a:rect l="l" t="t" r="r" b="b"/>
            <a:pathLst>
              <a:path w="7036072" h="3447675">
                <a:moveTo>
                  <a:pt x="0" y="0"/>
                </a:moveTo>
                <a:lnTo>
                  <a:pt x="7036072" y="0"/>
                </a:lnTo>
                <a:lnTo>
                  <a:pt x="7036072" y="3447675"/>
                </a:lnTo>
                <a:lnTo>
                  <a:pt x="0" y="34476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p>
            <a:endParaRPr lang="zh-CN" altLang="en-US"/>
          </a:p>
        </p:txBody>
      </p:sp>
      <p:sp>
        <p:nvSpPr>
          <p:cNvPr id="26" name="TextBox 26"/>
          <p:cNvSpPr txBox="1"/>
          <p:nvPr/>
        </p:nvSpPr>
        <p:spPr>
          <a:xfrm>
            <a:off x="1288415" y="4000500"/>
            <a:ext cx="8508365" cy="481266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lvl="0" indent="457200" algn="l" fontAlgn="auto">
              <a:lnSpc>
                <a:spcPct val="100000"/>
              </a:lnSpc>
              <a:spcBef>
                <a:spcPct val="0"/>
              </a:spcBef>
            </a:pPr>
            <a:r>
              <a:rPr lang="zh-CN" altLang="en-US" sz="3200">
                <a:solidFill>
                  <a:srgbClr val="1B4C84"/>
                </a:solidFill>
                <a:ea typeface="字由点字典黑 45J" panose="00020600040101010101" charset="-122"/>
              </a:rPr>
              <a:t>电阻式：利用湿敏材料的电阻值随湿度变化而变化的特性进行测量。</a:t>
            </a:r>
            <a:endParaRPr lang="zh-CN" altLang="en-US" sz="3200">
              <a:solidFill>
                <a:srgbClr val="1B4C84"/>
              </a:solidFill>
              <a:ea typeface="字由点字典黑 45J" panose="00020600040101010101" charset="-122"/>
            </a:endParaRPr>
          </a:p>
          <a:p>
            <a:pPr lvl="0" indent="457200" algn="l" fontAlgn="auto">
              <a:lnSpc>
                <a:spcPct val="100000"/>
              </a:lnSpc>
              <a:spcBef>
                <a:spcPct val="0"/>
              </a:spcBef>
            </a:pPr>
            <a:r>
              <a:rPr lang="zh-CN" altLang="en-US" sz="3200">
                <a:solidFill>
                  <a:srgbClr val="1B4C84"/>
                </a:solidFill>
                <a:ea typeface="字由点字典黑 45J" panose="00020600040101010101" charset="-122"/>
              </a:rPr>
              <a:t>电容式：由两个电极和感湿介质组成，电容值随湿度变化而变化。</a:t>
            </a:r>
            <a:endParaRPr lang="zh-CN" altLang="en-US" sz="3200">
              <a:solidFill>
                <a:srgbClr val="1B4C84"/>
              </a:solidFill>
              <a:ea typeface="字由点字典黑 45J" panose="00020600040101010101" charset="-122"/>
            </a:endParaRPr>
          </a:p>
          <a:p>
            <a:pPr lvl="0" indent="457200" algn="l" fontAlgn="auto">
              <a:lnSpc>
                <a:spcPct val="100000"/>
              </a:lnSpc>
              <a:spcBef>
                <a:spcPct val="0"/>
              </a:spcBef>
            </a:pPr>
            <a:r>
              <a:rPr lang="zh-CN" altLang="en-US" sz="3200">
                <a:solidFill>
                  <a:srgbClr val="1B4C84"/>
                </a:solidFill>
                <a:ea typeface="字由点字典黑 45J" panose="00020600040101010101" charset="-122"/>
              </a:rPr>
              <a:t>热敏电阻式：基于湿空气与干空气热导率不同，测量湿空气对热敏电阻散热速度的影响。</a:t>
            </a:r>
            <a:endParaRPr lang="zh-CN" altLang="en-US" sz="3200">
              <a:solidFill>
                <a:srgbClr val="1B4C84"/>
              </a:solidFill>
              <a:ea typeface="字由点字典黑 45J" panose="00020600040101010101" charset="-122"/>
            </a:endParaRPr>
          </a:p>
          <a:p>
            <a:pPr lvl="0" indent="457200" algn="l" fontAlgn="auto">
              <a:lnSpc>
                <a:spcPct val="100000"/>
              </a:lnSpc>
              <a:spcBef>
                <a:spcPct val="0"/>
              </a:spcBef>
            </a:pPr>
            <a:r>
              <a:rPr lang="zh-CN" altLang="en-US" sz="3200">
                <a:solidFill>
                  <a:srgbClr val="1B4C84"/>
                </a:solidFill>
                <a:ea typeface="字由点字典黑 45J" panose="00020600040101010101" charset="-122"/>
              </a:rPr>
              <a:t>此外还有露点式、光学式、半导体式。</a:t>
            </a:r>
            <a:endParaRPr lang="zh-CN" altLang="en-US" sz="3200">
              <a:solidFill>
                <a:srgbClr val="1B4C84"/>
              </a:solidFill>
              <a:ea typeface="字由点字典黑 45J" panose="00020600040101010101" charset="-122"/>
            </a:endParaRPr>
          </a:p>
        </p:txBody>
      </p:sp>
      <p:grpSp>
        <p:nvGrpSpPr>
          <p:cNvPr id="28" name="Group 28"/>
          <p:cNvGrpSpPr/>
          <p:nvPr/>
        </p:nvGrpSpPr>
        <p:grpSpPr>
          <a:xfrm rot="0">
            <a:off x="3885938" y="2075085"/>
            <a:ext cx="3194893" cy="619125"/>
            <a:chOff x="0" y="-4491"/>
            <a:chExt cx="4259857" cy="825500"/>
          </a:xfrm>
        </p:grpSpPr>
        <p:grpSp>
          <p:nvGrpSpPr>
            <p:cNvPr id="29" name="Group 29"/>
            <p:cNvGrpSpPr/>
            <p:nvPr/>
          </p:nvGrpSpPr>
          <p:grpSpPr>
            <a:xfrm rot="0">
              <a:off x="0" y="0"/>
              <a:ext cx="4259857" cy="816333"/>
              <a:chOff x="0" y="0"/>
              <a:chExt cx="792782" cy="151924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792782" cy="151924"/>
              </a:xfrm>
              <a:custGeom>
                <a:avLst/>
                <a:gdLst/>
                <a:ahLst/>
                <a:cxnLst/>
                <a:rect l="l" t="t" r="r" b="b"/>
                <a:pathLst>
                  <a:path w="792782" h="151924">
                    <a:moveTo>
                      <a:pt x="75962" y="0"/>
                    </a:moveTo>
                    <a:lnTo>
                      <a:pt x="716820" y="0"/>
                    </a:lnTo>
                    <a:cubicBezTo>
                      <a:pt x="736966" y="0"/>
                      <a:pt x="756288" y="8003"/>
                      <a:pt x="770533" y="22249"/>
                    </a:cubicBezTo>
                    <a:cubicBezTo>
                      <a:pt x="784779" y="36494"/>
                      <a:pt x="792782" y="55816"/>
                      <a:pt x="792782" y="75962"/>
                    </a:cubicBezTo>
                    <a:lnTo>
                      <a:pt x="792782" y="75962"/>
                    </a:lnTo>
                    <a:cubicBezTo>
                      <a:pt x="792782" y="96108"/>
                      <a:pt x="784779" y="115429"/>
                      <a:pt x="770533" y="129675"/>
                    </a:cubicBezTo>
                    <a:cubicBezTo>
                      <a:pt x="756288" y="143921"/>
                      <a:pt x="736966" y="151924"/>
                      <a:pt x="716820" y="151924"/>
                    </a:cubicBezTo>
                    <a:lnTo>
                      <a:pt x="75962" y="151924"/>
                    </a:lnTo>
                    <a:cubicBezTo>
                      <a:pt x="55816" y="151924"/>
                      <a:pt x="36494" y="143921"/>
                      <a:pt x="22249" y="129675"/>
                    </a:cubicBezTo>
                    <a:cubicBezTo>
                      <a:pt x="8003" y="115429"/>
                      <a:pt x="0" y="96108"/>
                      <a:pt x="0" y="75962"/>
                    </a:cubicBezTo>
                    <a:lnTo>
                      <a:pt x="0" y="75962"/>
                    </a:lnTo>
                    <a:cubicBezTo>
                      <a:pt x="0" y="55816"/>
                      <a:pt x="8003" y="36494"/>
                      <a:pt x="22249" y="22249"/>
                    </a:cubicBezTo>
                    <a:cubicBezTo>
                      <a:pt x="36494" y="8003"/>
                      <a:pt x="55816" y="0"/>
                      <a:pt x="75962" y="0"/>
                    </a:cubicBezTo>
                    <a:close/>
                  </a:path>
                </a:pathLst>
              </a:custGeom>
              <a:solidFill>
                <a:srgbClr val="A7D3EC"/>
              </a:solidFill>
              <a:ln w="38100" cap="rnd">
                <a:solidFill>
                  <a:srgbClr val="1B4C84"/>
                </a:solidFill>
                <a:prstDash val="solid"/>
                <a:round/>
              </a:ln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133350"/>
                <a:ext cx="792782" cy="2852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15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432495" y="-4491"/>
              <a:ext cx="3394867" cy="82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30"/>
                </a:lnSpc>
              </a:pPr>
              <a:r>
                <a:rPr lang="zh-CN" altLang="en-US" sz="3990" spc="119">
                  <a:solidFill>
                    <a:srgbClr val="1B4C84"/>
                  </a:solidFill>
                  <a:latin typeface="微软雅黑" panose="020B0503020204020204" charset="-122"/>
                  <a:ea typeface="微软雅黑" panose="020B0503020204020204" charset="-122"/>
                </a:rPr>
                <a:t>类型</a:t>
              </a:r>
              <a:endParaRPr lang="zh-CN" altLang="en-US" sz="3990" spc="119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3" name="Freeform 33"/>
            <p:cNvSpPr/>
            <p:nvPr/>
          </p:nvSpPr>
          <p:spPr>
            <a:xfrm>
              <a:off x="3577244" y="298723"/>
              <a:ext cx="300597" cy="218886"/>
            </a:xfrm>
            <a:custGeom>
              <a:avLst/>
              <a:gdLst/>
              <a:ahLst/>
              <a:cxnLst/>
              <a:rect l="l" t="t" r="r" b="b"/>
              <a:pathLst>
                <a:path w="300597" h="218886">
                  <a:moveTo>
                    <a:pt x="0" y="0"/>
                  </a:moveTo>
                  <a:lnTo>
                    <a:pt x="300597" y="0"/>
                  </a:lnTo>
                  <a:lnTo>
                    <a:pt x="300597" y="218887"/>
                  </a:lnTo>
                  <a:lnTo>
                    <a:pt x="0" y="21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381284" r="-177496"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432495" y="298723"/>
              <a:ext cx="300597" cy="218886"/>
            </a:xfrm>
            <a:custGeom>
              <a:avLst/>
              <a:gdLst/>
              <a:ahLst/>
              <a:cxnLst/>
              <a:rect l="l" t="t" r="r" b="b"/>
              <a:pathLst>
                <a:path w="300597" h="218886">
                  <a:moveTo>
                    <a:pt x="0" y="0"/>
                  </a:moveTo>
                  <a:lnTo>
                    <a:pt x="300597" y="0"/>
                  </a:lnTo>
                  <a:lnTo>
                    <a:pt x="300597" y="218887"/>
                  </a:lnTo>
                  <a:lnTo>
                    <a:pt x="0" y="21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381284" r="-177496"/>
              </a:stretch>
            </a:blipFill>
          </p:spPr>
        </p:sp>
      </p:grpSp>
      <p:sp>
        <p:nvSpPr>
          <p:cNvPr id="23" name="圆角矩形 22"/>
          <p:cNvSpPr/>
          <p:nvPr/>
        </p:nvSpPr>
        <p:spPr>
          <a:xfrm>
            <a:off x="3886200" y="8303260"/>
            <a:ext cx="13512800" cy="13716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</a:rPr>
              <a:t>工作原理：以电容式湿度传感器为例，湿敏材料吸附水蒸气后，介电常数增大，导致电容值增加，通过测量</a:t>
            </a:r>
            <a:r>
              <a:rPr lang="zh-CN" altLang="en-US" sz="3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电容变化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</a:rPr>
              <a:t>来反映湿度。</a:t>
            </a:r>
            <a:endParaRPr lang="zh-CN" altLang="en-US" sz="3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5" name="图片 24" descr="IMG_25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06200" y="2628900"/>
            <a:ext cx="5410835" cy="54108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-33491"/>
            <a:ext cx="18481141" cy="5584817"/>
            <a:chOff x="0" y="0"/>
            <a:chExt cx="24641521" cy="7446422"/>
          </a:xfrm>
        </p:grpSpPr>
        <p:sp>
          <p:nvSpPr>
            <p:cNvPr id="3" name="Freeform 3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0" y="5551325"/>
            <a:ext cx="18481141" cy="5584817"/>
            <a:chOff x="0" y="0"/>
            <a:chExt cx="24641521" cy="7446422"/>
          </a:xfrm>
        </p:grpSpPr>
        <p:sp>
          <p:nvSpPr>
            <p:cNvPr id="7" name="Freeform 7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378835" y="504646"/>
            <a:ext cx="17423374" cy="9332575"/>
            <a:chOff x="0" y="0"/>
            <a:chExt cx="4588872" cy="24579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88872" cy="2457962"/>
            </a:xfrm>
            <a:custGeom>
              <a:avLst/>
              <a:gdLst/>
              <a:ahLst/>
              <a:cxnLst/>
              <a:rect l="l" t="t" r="r" b="b"/>
              <a:pathLst>
                <a:path w="4588872" h="2457962">
                  <a:moveTo>
                    <a:pt x="16885" y="0"/>
                  </a:moveTo>
                  <a:lnTo>
                    <a:pt x="4571987" y="0"/>
                  </a:lnTo>
                  <a:cubicBezTo>
                    <a:pt x="4576466" y="0"/>
                    <a:pt x="4580760" y="1779"/>
                    <a:pt x="4583927" y="4945"/>
                  </a:cubicBezTo>
                  <a:cubicBezTo>
                    <a:pt x="4587093" y="8112"/>
                    <a:pt x="4588872" y="12407"/>
                    <a:pt x="4588872" y="16885"/>
                  </a:cubicBezTo>
                  <a:lnTo>
                    <a:pt x="4588872" y="2441077"/>
                  </a:lnTo>
                  <a:cubicBezTo>
                    <a:pt x="4588872" y="2445555"/>
                    <a:pt x="4587093" y="2449850"/>
                    <a:pt x="4583927" y="2453017"/>
                  </a:cubicBezTo>
                  <a:cubicBezTo>
                    <a:pt x="4580760" y="2456183"/>
                    <a:pt x="4576466" y="2457962"/>
                    <a:pt x="4571987" y="2457962"/>
                  </a:cubicBezTo>
                  <a:lnTo>
                    <a:pt x="16885" y="2457962"/>
                  </a:lnTo>
                  <a:cubicBezTo>
                    <a:pt x="12407" y="2457962"/>
                    <a:pt x="8112" y="2456183"/>
                    <a:pt x="4945" y="2453017"/>
                  </a:cubicBezTo>
                  <a:cubicBezTo>
                    <a:pt x="1779" y="2449850"/>
                    <a:pt x="0" y="2445555"/>
                    <a:pt x="0" y="2441077"/>
                  </a:cubicBezTo>
                  <a:lnTo>
                    <a:pt x="0" y="16885"/>
                  </a:lnTo>
                  <a:cubicBezTo>
                    <a:pt x="0" y="12407"/>
                    <a:pt x="1779" y="8112"/>
                    <a:pt x="4945" y="4945"/>
                  </a:cubicBezTo>
                  <a:cubicBezTo>
                    <a:pt x="8112" y="1779"/>
                    <a:pt x="12407" y="0"/>
                    <a:pt x="16885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4588872" cy="2591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130225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16802882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291070" y="1042670"/>
            <a:ext cx="3808730" cy="893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70"/>
              </a:lnSpc>
              <a:spcBef>
                <a:spcPct val="0"/>
              </a:spcBef>
            </a:pPr>
            <a:r>
              <a:rPr lang="zh-CN" altLang="en-US" sz="4975">
                <a:solidFill>
                  <a:srgbClr val="F85768"/>
                </a:solidFill>
                <a:latin typeface="微软雅黑" panose="020B0503020204020204" charset="-122"/>
                <a:ea typeface="微软雅黑" panose="020B0503020204020204" charset="-122"/>
              </a:rPr>
              <a:t>光照传感器</a:t>
            </a:r>
            <a:endParaRPr lang="zh-CN" altLang="en-US" sz="4975">
              <a:solidFill>
                <a:srgbClr val="F8576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1156944" y="13207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0" y="0"/>
                </a:moveTo>
                <a:lnTo>
                  <a:pt x="434038" y="0"/>
                </a:lnTo>
                <a:lnTo>
                  <a:pt x="434038" y="389006"/>
                </a:lnTo>
                <a:lnTo>
                  <a:pt x="0" y="3890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6759766" y="13207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434037" y="0"/>
                </a:moveTo>
                <a:lnTo>
                  <a:pt x="0" y="0"/>
                </a:lnTo>
                <a:lnTo>
                  <a:pt x="0" y="389006"/>
                </a:lnTo>
                <a:lnTo>
                  <a:pt x="434037" y="389006"/>
                </a:lnTo>
                <a:lnTo>
                  <a:pt x="43403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81000" y="2857500"/>
            <a:ext cx="10511790" cy="5786755"/>
          </a:xfrm>
          <a:custGeom>
            <a:avLst/>
            <a:gdLst/>
            <a:ahLst/>
            <a:cxnLst/>
            <a:rect l="l" t="t" r="r" b="b"/>
            <a:pathLst>
              <a:path w="7036072" h="3447675">
                <a:moveTo>
                  <a:pt x="0" y="0"/>
                </a:moveTo>
                <a:lnTo>
                  <a:pt x="7036072" y="0"/>
                </a:lnTo>
                <a:lnTo>
                  <a:pt x="7036072" y="3447675"/>
                </a:lnTo>
                <a:lnTo>
                  <a:pt x="0" y="34476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p>
            <a:endParaRPr lang="zh-CN" altLang="en-US"/>
          </a:p>
        </p:txBody>
      </p:sp>
      <p:sp>
        <p:nvSpPr>
          <p:cNvPr id="26" name="TextBox 26"/>
          <p:cNvSpPr txBox="1"/>
          <p:nvPr/>
        </p:nvSpPr>
        <p:spPr>
          <a:xfrm>
            <a:off x="1288415" y="4000500"/>
            <a:ext cx="8508365" cy="481266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lvl="0" indent="457200" algn="l" fontAlgn="auto">
              <a:lnSpc>
                <a:spcPct val="100000"/>
              </a:lnSpc>
              <a:spcBef>
                <a:spcPct val="0"/>
              </a:spcBef>
            </a:pPr>
            <a:r>
              <a:rPr lang="zh-CN" altLang="en-US" sz="3200">
                <a:solidFill>
                  <a:srgbClr val="1B4C84"/>
                </a:solidFill>
                <a:ea typeface="字由点字典黑 45J" panose="00020600040101010101" charset="-122"/>
              </a:rPr>
              <a:t>光敏电阻（</a:t>
            </a:r>
            <a:r>
              <a:rPr lang="en-US" altLang="zh-CN" sz="3200">
                <a:solidFill>
                  <a:srgbClr val="1B4C84"/>
                </a:solidFill>
                <a:ea typeface="字由点字典黑 45J" panose="00020600040101010101" charset="-122"/>
              </a:rPr>
              <a:t>LDR</a:t>
            </a:r>
            <a:r>
              <a:rPr lang="zh-CN" altLang="en-US" sz="3200">
                <a:solidFill>
                  <a:srgbClr val="1B4C84"/>
                </a:solidFill>
                <a:ea typeface="字由点字典黑 45J" panose="00020600040101010101" charset="-122"/>
              </a:rPr>
              <a:t>）：电阻值随光照强度变化而变化。</a:t>
            </a:r>
            <a:endParaRPr lang="zh-CN" altLang="en-US" sz="3200">
              <a:solidFill>
                <a:srgbClr val="1B4C84"/>
              </a:solidFill>
              <a:ea typeface="字由点字典黑 45J" panose="00020600040101010101" charset="-122"/>
            </a:endParaRPr>
          </a:p>
          <a:p>
            <a:pPr lvl="0" indent="457200" algn="l" fontAlgn="auto">
              <a:lnSpc>
                <a:spcPct val="100000"/>
              </a:lnSpc>
              <a:spcBef>
                <a:spcPct val="0"/>
              </a:spcBef>
            </a:pPr>
            <a:r>
              <a:rPr lang="zh-CN" altLang="en-US" sz="3200">
                <a:solidFill>
                  <a:srgbClr val="1B4C84"/>
                </a:solidFill>
                <a:ea typeface="字由点字典黑 45J" panose="00020600040101010101" charset="-122"/>
              </a:rPr>
              <a:t>光敏二极管：</a:t>
            </a:r>
            <a:r>
              <a:rPr lang="en-US" altLang="zh-CN" sz="3200">
                <a:solidFill>
                  <a:srgbClr val="1B4C84"/>
                </a:solidFill>
                <a:ea typeface="字由点字典黑 45J" panose="00020600040101010101" charset="-122"/>
              </a:rPr>
              <a:t>PN </a:t>
            </a:r>
            <a:r>
              <a:rPr lang="zh-CN" altLang="en-US" sz="3200">
                <a:solidFill>
                  <a:srgbClr val="1B4C84"/>
                </a:solidFill>
                <a:ea typeface="字由点字典黑 45J" panose="00020600040101010101" charset="-122"/>
              </a:rPr>
              <a:t>结受光照射后产生电流或电压变化。</a:t>
            </a:r>
            <a:endParaRPr lang="zh-CN" altLang="en-US" sz="3200">
              <a:solidFill>
                <a:srgbClr val="1B4C84"/>
              </a:solidFill>
              <a:ea typeface="字由点字典黑 45J" panose="00020600040101010101" charset="-122"/>
            </a:endParaRPr>
          </a:p>
          <a:p>
            <a:pPr lvl="0" indent="457200" algn="l" fontAlgn="auto">
              <a:lnSpc>
                <a:spcPct val="100000"/>
              </a:lnSpc>
              <a:spcBef>
                <a:spcPct val="0"/>
              </a:spcBef>
            </a:pPr>
            <a:r>
              <a:rPr lang="zh-CN" altLang="en-US" sz="3200">
                <a:solidFill>
                  <a:srgbClr val="1B4C84"/>
                </a:solidFill>
                <a:ea typeface="字由点字典黑 45J" panose="00020600040101010101" charset="-122"/>
              </a:rPr>
              <a:t>光敏电池：基于光电效应，将光信号转换为电信号。</a:t>
            </a:r>
            <a:endParaRPr lang="zh-CN" altLang="en-US" sz="3200">
              <a:solidFill>
                <a:srgbClr val="1B4C84"/>
              </a:solidFill>
              <a:ea typeface="字由点字典黑 45J" panose="00020600040101010101" charset="-122"/>
            </a:endParaRPr>
          </a:p>
          <a:p>
            <a:pPr lvl="0" indent="457200" algn="l" fontAlgn="auto">
              <a:lnSpc>
                <a:spcPct val="100000"/>
              </a:lnSpc>
              <a:spcBef>
                <a:spcPct val="0"/>
              </a:spcBef>
            </a:pPr>
            <a:r>
              <a:rPr lang="zh-CN" altLang="en-US" sz="3200">
                <a:solidFill>
                  <a:srgbClr val="1B4C84"/>
                </a:solidFill>
                <a:ea typeface="字由点字典黑 45J" panose="00020600040101010101" charset="-122"/>
              </a:rPr>
              <a:t>光敏电容：电容值随光照强度变化而变化。</a:t>
            </a:r>
            <a:endParaRPr lang="zh-CN" altLang="en-US" sz="3200">
              <a:solidFill>
                <a:srgbClr val="1B4C84"/>
              </a:solidFill>
              <a:ea typeface="字由点字典黑 45J" panose="00020600040101010101" charset="-122"/>
            </a:endParaRPr>
          </a:p>
        </p:txBody>
      </p:sp>
      <p:grpSp>
        <p:nvGrpSpPr>
          <p:cNvPr id="28" name="Group 28"/>
          <p:cNvGrpSpPr/>
          <p:nvPr/>
        </p:nvGrpSpPr>
        <p:grpSpPr>
          <a:xfrm rot="0">
            <a:off x="3885938" y="2075085"/>
            <a:ext cx="3194893" cy="619125"/>
            <a:chOff x="0" y="-4491"/>
            <a:chExt cx="4259857" cy="825500"/>
          </a:xfrm>
        </p:grpSpPr>
        <p:grpSp>
          <p:nvGrpSpPr>
            <p:cNvPr id="29" name="Group 29"/>
            <p:cNvGrpSpPr/>
            <p:nvPr/>
          </p:nvGrpSpPr>
          <p:grpSpPr>
            <a:xfrm rot="0">
              <a:off x="0" y="0"/>
              <a:ext cx="4259857" cy="816333"/>
              <a:chOff x="0" y="0"/>
              <a:chExt cx="792782" cy="151924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792782" cy="151924"/>
              </a:xfrm>
              <a:custGeom>
                <a:avLst/>
                <a:gdLst/>
                <a:ahLst/>
                <a:cxnLst/>
                <a:rect l="l" t="t" r="r" b="b"/>
                <a:pathLst>
                  <a:path w="792782" h="151924">
                    <a:moveTo>
                      <a:pt x="75962" y="0"/>
                    </a:moveTo>
                    <a:lnTo>
                      <a:pt x="716820" y="0"/>
                    </a:lnTo>
                    <a:cubicBezTo>
                      <a:pt x="736966" y="0"/>
                      <a:pt x="756288" y="8003"/>
                      <a:pt x="770533" y="22249"/>
                    </a:cubicBezTo>
                    <a:cubicBezTo>
                      <a:pt x="784779" y="36494"/>
                      <a:pt x="792782" y="55816"/>
                      <a:pt x="792782" y="75962"/>
                    </a:cubicBezTo>
                    <a:lnTo>
                      <a:pt x="792782" y="75962"/>
                    </a:lnTo>
                    <a:cubicBezTo>
                      <a:pt x="792782" y="96108"/>
                      <a:pt x="784779" y="115429"/>
                      <a:pt x="770533" y="129675"/>
                    </a:cubicBezTo>
                    <a:cubicBezTo>
                      <a:pt x="756288" y="143921"/>
                      <a:pt x="736966" y="151924"/>
                      <a:pt x="716820" y="151924"/>
                    </a:cubicBezTo>
                    <a:lnTo>
                      <a:pt x="75962" y="151924"/>
                    </a:lnTo>
                    <a:cubicBezTo>
                      <a:pt x="55816" y="151924"/>
                      <a:pt x="36494" y="143921"/>
                      <a:pt x="22249" y="129675"/>
                    </a:cubicBezTo>
                    <a:cubicBezTo>
                      <a:pt x="8003" y="115429"/>
                      <a:pt x="0" y="96108"/>
                      <a:pt x="0" y="75962"/>
                    </a:cubicBezTo>
                    <a:lnTo>
                      <a:pt x="0" y="75962"/>
                    </a:lnTo>
                    <a:cubicBezTo>
                      <a:pt x="0" y="55816"/>
                      <a:pt x="8003" y="36494"/>
                      <a:pt x="22249" y="22249"/>
                    </a:cubicBezTo>
                    <a:cubicBezTo>
                      <a:pt x="36494" y="8003"/>
                      <a:pt x="55816" y="0"/>
                      <a:pt x="75962" y="0"/>
                    </a:cubicBezTo>
                    <a:close/>
                  </a:path>
                </a:pathLst>
              </a:custGeom>
              <a:solidFill>
                <a:srgbClr val="A7D3EC"/>
              </a:solidFill>
              <a:ln w="38100" cap="rnd">
                <a:solidFill>
                  <a:srgbClr val="1B4C84"/>
                </a:solidFill>
                <a:prstDash val="solid"/>
                <a:round/>
              </a:ln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133350"/>
                <a:ext cx="792782" cy="2852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15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432495" y="-4491"/>
              <a:ext cx="3394867" cy="82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30"/>
                </a:lnSpc>
              </a:pPr>
              <a:r>
                <a:rPr lang="zh-CN" altLang="en-US" sz="3990" spc="119">
                  <a:solidFill>
                    <a:srgbClr val="1B4C84"/>
                  </a:solidFill>
                  <a:latin typeface="微软雅黑" panose="020B0503020204020204" charset="-122"/>
                  <a:ea typeface="微软雅黑" panose="020B0503020204020204" charset="-122"/>
                </a:rPr>
                <a:t>类型</a:t>
              </a:r>
              <a:endParaRPr lang="zh-CN" altLang="en-US" sz="3990" spc="119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3" name="Freeform 33"/>
            <p:cNvSpPr/>
            <p:nvPr/>
          </p:nvSpPr>
          <p:spPr>
            <a:xfrm>
              <a:off x="3577244" y="298723"/>
              <a:ext cx="300597" cy="218886"/>
            </a:xfrm>
            <a:custGeom>
              <a:avLst/>
              <a:gdLst/>
              <a:ahLst/>
              <a:cxnLst/>
              <a:rect l="l" t="t" r="r" b="b"/>
              <a:pathLst>
                <a:path w="300597" h="218886">
                  <a:moveTo>
                    <a:pt x="0" y="0"/>
                  </a:moveTo>
                  <a:lnTo>
                    <a:pt x="300597" y="0"/>
                  </a:lnTo>
                  <a:lnTo>
                    <a:pt x="300597" y="218887"/>
                  </a:lnTo>
                  <a:lnTo>
                    <a:pt x="0" y="21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381284" r="-177496"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432495" y="298723"/>
              <a:ext cx="300597" cy="218886"/>
            </a:xfrm>
            <a:custGeom>
              <a:avLst/>
              <a:gdLst/>
              <a:ahLst/>
              <a:cxnLst/>
              <a:rect l="l" t="t" r="r" b="b"/>
              <a:pathLst>
                <a:path w="300597" h="218886">
                  <a:moveTo>
                    <a:pt x="0" y="0"/>
                  </a:moveTo>
                  <a:lnTo>
                    <a:pt x="300597" y="0"/>
                  </a:lnTo>
                  <a:lnTo>
                    <a:pt x="300597" y="218887"/>
                  </a:lnTo>
                  <a:lnTo>
                    <a:pt x="0" y="21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381284" r="-177496"/>
              </a:stretch>
            </a:blipFill>
          </p:spPr>
        </p:sp>
      </p:grpSp>
      <p:sp>
        <p:nvSpPr>
          <p:cNvPr id="23" name="圆角矩形 22"/>
          <p:cNvSpPr/>
          <p:nvPr/>
        </p:nvSpPr>
        <p:spPr>
          <a:xfrm>
            <a:off x="2862580" y="8303260"/>
            <a:ext cx="14536420" cy="13716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</a:rPr>
              <a:t>工作原理：基于</a:t>
            </a:r>
            <a:r>
              <a:rPr lang="zh-CN" altLang="en-US" sz="3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光电效应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</a:rPr>
              <a:t>，光敏元件吸收光子能量后产生载流子，导致电阻、电压或电流变化，信号处理后输出与光照强度成正比的电信号。</a:t>
            </a:r>
            <a:endParaRPr lang="zh-CN" altLang="en-US" sz="3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9" name="图片 18" descr="IMG_25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10800" y="3086100"/>
            <a:ext cx="7385050" cy="46335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-33491"/>
            <a:ext cx="18481141" cy="5584817"/>
            <a:chOff x="0" y="0"/>
            <a:chExt cx="24641521" cy="7446422"/>
          </a:xfrm>
        </p:grpSpPr>
        <p:sp>
          <p:nvSpPr>
            <p:cNvPr id="3" name="Freeform 3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0" y="5551325"/>
            <a:ext cx="18481141" cy="5584817"/>
            <a:chOff x="0" y="0"/>
            <a:chExt cx="24641521" cy="7446422"/>
          </a:xfrm>
        </p:grpSpPr>
        <p:sp>
          <p:nvSpPr>
            <p:cNvPr id="7" name="Freeform 7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378835" y="504646"/>
            <a:ext cx="17423374" cy="9332575"/>
            <a:chOff x="0" y="0"/>
            <a:chExt cx="4588872" cy="24579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88872" cy="2457962"/>
            </a:xfrm>
            <a:custGeom>
              <a:avLst/>
              <a:gdLst/>
              <a:ahLst/>
              <a:cxnLst/>
              <a:rect l="l" t="t" r="r" b="b"/>
              <a:pathLst>
                <a:path w="4588872" h="2457962">
                  <a:moveTo>
                    <a:pt x="16885" y="0"/>
                  </a:moveTo>
                  <a:lnTo>
                    <a:pt x="4571987" y="0"/>
                  </a:lnTo>
                  <a:cubicBezTo>
                    <a:pt x="4576466" y="0"/>
                    <a:pt x="4580760" y="1779"/>
                    <a:pt x="4583927" y="4945"/>
                  </a:cubicBezTo>
                  <a:cubicBezTo>
                    <a:pt x="4587093" y="8112"/>
                    <a:pt x="4588872" y="12407"/>
                    <a:pt x="4588872" y="16885"/>
                  </a:cubicBezTo>
                  <a:lnTo>
                    <a:pt x="4588872" y="2441077"/>
                  </a:lnTo>
                  <a:cubicBezTo>
                    <a:pt x="4588872" y="2445555"/>
                    <a:pt x="4587093" y="2449850"/>
                    <a:pt x="4583927" y="2453017"/>
                  </a:cubicBezTo>
                  <a:cubicBezTo>
                    <a:pt x="4580760" y="2456183"/>
                    <a:pt x="4576466" y="2457962"/>
                    <a:pt x="4571987" y="2457962"/>
                  </a:cubicBezTo>
                  <a:lnTo>
                    <a:pt x="16885" y="2457962"/>
                  </a:lnTo>
                  <a:cubicBezTo>
                    <a:pt x="12407" y="2457962"/>
                    <a:pt x="8112" y="2456183"/>
                    <a:pt x="4945" y="2453017"/>
                  </a:cubicBezTo>
                  <a:cubicBezTo>
                    <a:pt x="1779" y="2449850"/>
                    <a:pt x="0" y="2445555"/>
                    <a:pt x="0" y="2441077"/>
                  </a:cubicBezTo>
                  <a:lnTo>
                    <a:pt x="0" y="16885"/>
                  </a:lnTo>
                  <a:cubicBezTo>
                    <a:pt x="0" y="12407"/>
                    <a:pt x="1779" y="8112"/>
                    <a:pt x="4945" y="4945"/>
                  </a:cubicBezTo>
                  <a:cubicBezTo>
                    <a:pt x="8112" y="1779"/>
                    <a:pt x="12407" y="0"/>
                    <a:pt x="16885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4588872" cy="2591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130225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16802882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291070" y="1042670"/>
            <a:ext cx="3808730" cy="893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70"/>
              </a:lnSpc>
              <a:spcBef>
                <a:spcPct val="0"/>
              </a:spcBef>
            </a:pPr>
            <a:r>
              <a:rPr lang="zh-CN" altLang="en-US" sz="4975">
                <a:solidFill>
                  <a:srgbClr val="F85768"/>
                </a:solidFill>
                <a:latin typeface="微软雅黑" panose="020B0503020204020204" charset="-122"/>
                <a:ea typeface="微软雅黑" panose="020B0503020204020204" charset="-122"/>
              </a:rPr>
              <a:t>其他传感器</a:t>
            </a:r>
            <a:endParaRPr lang="zh-CN" altLang="en-US" sz="4975">
              <a:solidFill>
                <a:srgbClr val="F8576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1156944" y="13207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0" y="0"/>
                </a:moveTo>
                <a:lnTo>
                  <a:pt x="434038" y="0"/>
                </a:lnTo>
                <a:lnTo>
                  <a:pt x="434038" y="389006"/>
                </a:lnTo>
                <a:lnTo>
                  <a:pt x="0" y="3890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6759766" y="13207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434037" y="0"/>
                </a:moveTo>
                <a:lnTo>
                  <a:pt x="0" y="0"/>
                </a:lnTo>
                <a:lnTo>
                  <a:pt x="0" y="389006"/>
                </a:lnTo>
                <a:lnTo>
                  <a:pt x="434037" y="389006"/>
                </a:lnTo>
                <a:lnTo>
                  <a:pt x="43403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949325" y="2781300"/>
            <a:ext cx="7771130" cy="6577330"/>
          </a:xfrm>
          <a:custGeom>
            <a:avLst/>
            <a:gdLst/>
            <a:ahLst/>
            <a:cxnLst/>
            <a:rect l="l" t="t" r="r" b="b"/>
            <a:pathLst>
              <a:path w="7036072" h="3447675">
                <a:moveTo>
                  <a:pt x="0" y="0"/>
                </a:moveTo>
                <a:lnTo>
                  <a:pt x="7036072" y="0"/>
                </a:lnTo>
                <a:lnTo>
                  <a:pt x="7036072" y="3447675"/>
                </a:lnTo>
                <a:lnTo>
                  <a:pt x="0" y="34476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p>
            <a:endParaRPr lang="zh-CN" altLang="en-US"/>
          </a:p>
        </p:txBody>
      </p:sp>
      <p:sp>
        <p:nvSpPr>
          <p:cNvPr id="26" name="TextBox 26"/>
          <p:cNvSpPr txBox="1"/>
          <p:nvPr/>
        </p:nvSpPr>
        <p:spPr>
          <a:xfrm>
            <a:off x="1702435" y="4000500"/>
            <a:ext cx="6121400" cy="428053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lvl="0" indent="457200" algn="l" fontAlgn="auto">
              <a:lnSpc>
                <a:spcPct val="100000"/>
              </a:lnSpc>
              <a:spcBef>
                <a:spcPct val="0"/>
              </a:spcBef>
            </a:pPr>
            <a:r>
              <a:rPr lang="zh-CN" altLang="en-US" sz="3200">
                <a:solidFill>
                  <a:srgbClr val="1B4C84"/>
                </a:solidFill>
                <a:ea typeface="字由点字典黑 45J" panose="00020600040101010101" charset="-122"/>
              </a:rPr>
              <a:t>表压传感器：测量相对压力，膜片一侧与大气连通。</a:t>
            </a:r>
            <a:endParaRPr lang="zh-CN" altLang="en-US" sz="3200">
              <a:solidFill>
                <a:srgbClr val="1B4C84"/>
              </a:solidFill>
              <a:ea typeface="字由点字典黑 45J" panose="00020600040101010101" charset="-122"/>
            </a:endParaRPr>
          </a:p>
          <a:p>
            <a:pPr lvl="0" indent="457200" algn="l" fontAlgn="auto">
              <a:lnSpc>
                <a:spcPct val="100000"/>
              </a:lnSpc>
              <a:spcBef>
                <a:spcPct val="0"/>
              </a:spcBef>
            </a:pPr>
            <a:r>
              <a:rPr lang="zh-CN" altLang="en-US" sz="3200">
                <a:solidFill>
                  <a:srgbClr val="1B4C84"/>
                </a:solidFill>
                <a:ea typeface="字由点字典黑 45J" panose="00020600040101010101" charset="-122"/>
              </a:rPr>
              <a:t>绝压传感器：测量绝对压力，负腔与外界隔绝。</a:t>
            </a:r>
            <a:endParaRPr lang="zh-CN" altLang="en-US" sz="3200">
              <a:solidFill>
                <a:srgbClr val="1B4C84"/>
              </a:solidFill>
              <a:ea typeface="字由点字典黑 45J" panose="00020600040101010101" charset="-122"/>
            </a:endParaRPr>
          </a:p>
          <a:p>
            <a:pPr lvl="0" indent="457200" algn="l" fontAlgn="auto">
              <a:lnSpc>
                <a:spcPct val="100000"/>
              </a:lnSpc>
              <a:spcBef>
                <a:spcPct val="0"/>
              </a:spcBef>
            </a:pPr>
            <a:r>
              <a:rPr lang="zh-CN" altLang="en-US" sz="3200">
                <a:solidFill>
                  <a:srgbClr val="1B4C84"/>
                </a:solidFill>
                <a:ea typeface="字由点字典黑 45J" panose="00020600040101010101" charset="-122"/>
              </a:rPr>
              <a:t>压差传感器：测量两压力之间的差值。</a:t>
            </a:r>
            <a:endParaRPr lang="zh-CN" altLang="en-US" sz="3200">
              <a:solidFill>
                <a:srgbClr val="1B4C84"/>
              </a:solidFill>
              <a:ea typeface="字由点字典黑 45J" panose="00020600040101010101" charset="-122"/>
            </a:endParaRPr>
          </a:p>
          <a:p>
            <a:pPr lvl="0" indent="457200" algn="l" fontAlgn="auto">
              <a:lnSpc>
                <a:spcPct val="100000"/>
              </a:lnSpc>
              <a:spcBef>
                <a:spcPct val="0"/>
              </a:spcBef>
            </a:pPr>
            <a:endParaRPr lang="zh-CN" altLang="en-US" sz="3200">
              <a:solidFill>
                <a:srgbClr val="1B4C84"/>
              </a:solidFill>
              <a:ea typeface="字由点字典黑 45J" panose="00020600040101010101" charset="-122"/>
            </a:endParaRPr>
          </a:p>
        </p:txBody>
      </p:sp>
      <p:grpSp>
        <p:nvGrpSpPr>
          <p:cNvPr id="28" name="Group 28"/>
          <p:cNvGrpSpPr/>
          <p:nvPr/>
        </p:nvGrpSpPr>
        <p:grpSpPr>
          <a:xfrm rot="0">
            <a:off x="2211070" y="1537335"/>
            <a:ext cx="4766945" cy="1153057"/>
            <a:chOff x="-811105" y="-716282"/>
            <a:chExt cx="5467772" cy="1537154"/>
          </a:xfrm>
        </p:grpSpPr>
        <p:grpSp>
          <p:nvGrpSpPr>
            <p:cNvPr id="29" name="Group 29"/>
            <p:cNvGrpSpPr/>
            <p:nvPr/>
          </p:nvGrpSpPr>
          <p:grpSpPr>
            <a:xfrm rot="0">
              <a:off x="-811105" y="-716282"/>
              <a:ext cx="5070962" cy="1532615"/>
              <a:chOff x="-150951" y="-133304"/>
              <a:chExt cx="943733" cy="285228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792782" cy="151924"/>
              </a:xfrm>
              <a:custGeom>
                <a:avLst/>
                <a:gdLst/>
                <a:ahLst/>
                <a:cxnLst/>
                <a:rect l="l" t="t" r="r" b="b"/>
                <a:pathLst>
                  <a:path w="792782" h="151924">
                    <a:moveTo>
                      <a:pt x="75962" y="0"/>
                    </a:moveTo>
                    <a:lnTo>
                      <a:pt x="716820" y="0"/>
                    </a:lnTo>
                    <a:cubicBezTo>
                      <a:pt x="736966" y="0"/>
                      <a:pt x="756288" y="8003"/>
                      <a:pt x="770533" y="22249"/>
                    </a:cubicBezTo>
                    <a:cubicBezTo>
                      <a:pt x="784779" y="36494"/>
                      <a:pt x="792782" y="55816"/>
                      <a:pt x="792782" y="75962"/>
                    </a:cubicBezTo>
                    <a:lnTo>
                      <a:pt x="792782" y="75962"/>
                    </a:lnTo>
                    <a:cubicBezTo>
                      <a:pt x="792782" y="96108"/>
                      <a:pt x="784779" y="115429"/>
                      <a:pt x="770533" y="129675"/>
                    </a:cubicBezTo>
                    <a:cubicBezTo>
                      <a:pt x="756288" y="143921"/>
                      <a:pt x="736966" y="151924"/>
                      <a:pt x="716820" y="151924"/>
                    </a:cubicBezTo>
                    <a:lnTo>
                      <a:pt x="75962" y="151924"/>
                    </a:lnTo>
                    <a:cubicBezTo>
                      <a:pt x="55816" y="151924"/>
                      <a:pt x="36494" y="143921"/>
                      <a:pt x="22249" y="129675"/>
                    </a:cubicBezTo>
                    <a:cubicBezTo>
                      <a:pt x="8003" y="115429"/>
                      <a:pt x="0" y="96108"/>
                      <a:pt x="0" y="75962"/>
                    </a:cubicBezTo>
                    <a:lnTo>
                      <a:pt x="0" y="75962"/>
                    </a:lnTo>
                    <a:cubicBezTo>
                      <a:pt x="0" y="55816"/>
                      <a:pt x="8003" y="36494"/>
                      <a:pt x="22249" y="22249"/>
                    </a:cubicBezTo>
                    <a:cubicBezTo>
                      <a:pt x="36494" y="8003"/>
                      <a:pt x="55816" y="0"/>
                      <a:pt x="75962" y="0"/>
                    </a:cubicBezTo>
                    <a:close/>
                  </a:path>
                </a:pathLst>
              </a:custGeom>
              <a:solidFill>
                <a:srgbClr val="A7D3EC"/>
              </a:solidFill>
              <a:ln w="38100" cap="rnd">
                <a:solidFill>
                  <a:srgbClr val="1B4C84"/>
                </a:solidFill>
                <a:prstDash val="solid"/>
                <a:round/>
              </a:ln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-150951" y="-133304"/>
                <a:ext cx="943682" cy="285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15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-380153" y="-4491"/>
              <a:ext cx="5036820" cy="8253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830"/>
                </a:lnSpc>
              </a:pPr>
              <a:r>
                <a:rPr lang="zh-CN" altLang="en-US" sz="3990" spc="119">
                  <a:solidFill>
                    <a:srgbClr val="1B4C84"/>
                  </a:solidFill>
                  <a:latin typeface="微软雅黑" panose="020B0503020204020204" charset="-122"/>
                  <a:ea typeface="微软雅黑" panose="020B0503020204020204" charset="-122"/>
                </a:rPr>
                <a:t>压力传感器</a:t>
              </a:r>
              <a:endParaRPr lang="zh-CN" altLang="en-US" sz="3990" spc="119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3" name="Freeform 33"/>
            <p:cNvSpPr/>
            <p:nvPr/>
          </p:nvSpPr>
          <p:spPr>
            <a:xfrm>
              <a:off x="3577244" y="298723"/>
              <a:ext cx="300597" cy="218886"/>
            </a:xfrm>
            <a:custGeom>
              <a:avLst/>
              <a:gdLst/>
              <a:ahLst/>
              <a:cxnLst/>
              <a:rect l="l" t="t" r="r" b="b"/>
              <a:pathLst>
                <a:path w="300597" h="218886">
                  <a:moveTo>
                    <a:pt x="0" y="0"/>
                  </a:moveTo>
                  <a:lnTo>
                    <a:pt x="300597" y="0"/>
                  </a:lnTo>
                  <a:lnTo>
                    <a:pt x="300597" y="218887"/>
                  </a:lnTo>
                  <a:lnTo>
                    <a:pt x="0" y="21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381284" r="-177496"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432495" y="298723"/>
              <a:ext cx="300597" cy="218886"/>
            </a:xfrm>
            <a:custGeom>
              <a:avLst/>
              <a:gdLst/>
              <a:ahLst/>
              <a:cxnLst/>
              <a:rect l="l" t="t" r="r" b="b"/>
              <a:pathLst>
                <a:path w="300597" h="218886">
                  <a:moveTo>
                    <a:pt x="0" y="0"/>
                  </a:moveTo>
                  <a:lnTo>
                    <a:pt x="300597" y="0"/>
                  </a:lnTo>
                  <a:lnTo>
                    <a:pt x="300597" y="218887"/>
                  </a:lnTo>
                  <a:lnTo>
                    <a:pt x="0" y="21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381284" r="-177496"/>
              </a:stretch>
            </a:blipFill>
          </p:spPr>
        </p:sp>
      </p:grpSp>
      <p:sp>
        <p:nvSpPr>
          <p:cNvPr id="20" name="Freeform 18"/>
          <p:cNvSpPr/>
          <p:nvPr/>
        </p:nvSpPr>
        <p:spPr>
          <a:xfrm>
            <a:off x="9610725" y="2755900"/>
            <a:ext cx="7771130" cy="6577330"/>
          </a:xfrm>
          <a:custGeom>
            <a:avLst/>
            <a:gdLst/>
            <a:ahLst/>
            <a:cxnLst/>
            <a:rect l="l" t="t" r="r" b="b"/>
            <a:pathLst>
              <a:path w="7036072" h="3447675">
                <a:moveTo>
                  <a:pt x="0" y="0"/>
                </a:moveTo>
                <a:lnTo>
                  <a:pt x="7036072" y="0"/>
                </a:lnTo>
                <a:lnTo>
                  <a:pt x="7036072" y="3447675"/>
                </a:lnTo>
                <a:lnTo>
                  <a:pt x="0" y="34476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p>
            <a:endParaRPr lang="zh-CN" altLang="en-US"/>
          </a:p>
        </p:txBody>
      </p:sp>
      <p:grpSp>
        <p:nvGrpSpPr>
          <p:cNvPr id="21" name="Group 28"/>
          <p:cNvGrpSpPr/>
          <p:nvPr/>
        </p:nvGrpSpPr>
        <p:grpSpPr>
          <a:xfrm rot="0">
            <a:off x="10872470" y="1511935"/>
            <a:ext cx="4766945" cy="1153057"/>
            <a:chOff x="-811105" y="-716282"/>
            <a:chExt cx="5467772" cy="1537154"/>
          </a:xfrm>
        </p:grpSpPr>
        <p:grpSp>
          <p:nvGrpSpPr>
            <p:cNvPr id="22" name="Group 29"/>
            <p:cNvGrpSpPr/>
            <p:nvPr/>
          </p:nvGrpSpPr>
          <p:grpSpPr>
            <a:xfrm rot="0">
              <a:off x="-811105" y="-716282"/>
              <a:ext cx="5070962" cy="1532615"/>
              <a:chOff x="-150951" y="-133304"/>
              <a:chExt cx="943733" cy="285228"/>
            </a:xfrm>
          </p:grpSpPr>
          <p:sp>
            <p:nvSpPr>
              <p:cNvPr id="24" name="Freeform 30"/>
              <p:cNvSpPr/>
              <p:nvPr/>
            </p:nvSpPr>
            <p:spPr>
              <a:xfrm>
                <a:off x="0" y="0"/>
                <a:ext cx="792782" cy="151924"/>
              </a:xfrm>
              <a:custGeom>
                <a:avLst/>
                <a:gdLst/>
                <a:ahLst/>
                <a:cxnLst/>
                <a:rect l="l" t="t" r="r" b="b"/>
                <a:pathLst>
                  <a:path w="792782" h="151924">
                    <a:moveTo>
                      <a:pt x="75962" y="0"/>
                    </a:moveTo>
                    <a:lnTo>
                      <a:pt x="716820" y="0"/>
                    </a:lnTo>
                    <a:cubicBezTo>
                      <a:pt x="736966" y="0"/>
                      <a:pt x="756288" y="8003"/>
                      <a:pt x="770533" y="22249"/>
                    </a:cubicBezTo>
                    <a:cubicBezTo>
                      <a:pt x="784779" y="36494"/>
                      <a:pt x="792782" y="55816"/>
                      <a:pt x="792782" y="75962"/>
                    </a:cubicBezTo>
                    <a:lnTo>
                      <a:pt x="792782" y="75962"/>
                    </a:lnTo>
                    <a:cubicBezTo>
                      <a:pt x="792782" y="96108"/>
                      <a:pt x="784779" y="115429"/>
                      <a:pt x="770533" y="129675"/>
                    </a:cubicBezTo>
                    <a:cubicBezTo>
                      <a:pt x="756288" y="143921"/>
                      <a:pt x="736966" y="151924"/>
                      <a:pt x="716820" y="151924"/>
                    </a:cubicBezTo>
                    <a:lnTo>
                      <a:pt x="75962" y="151924"/>
                    </a:lnTo>
                    <a:cubicBezTo>
                      <a:pt x="55816" y="151924"/>
                      <a:pt x="36494" y="143921"/>
                      <a:pt x="22249" y="129675"/>
                    </a:cubicBezTo>
                    <a:cubicBezTo>
                      <a:pt x="8003" y="115429"/>
                      <a:pt x="0" y="96108"/>
                      <a:pt x="0" y="75962"/>
                    </a:cubicBezTo>
                    <a:lnTo>
                      <a:pt x="0" y="75962"/>
                    </a:lnTo>
                    <a:cubicBezTo>
                      <a:pt x="0" y="55816"/>
                      <a:pt x="8003" y="36494"/>
                      <a:pt x="22249" y="22249"/>
                    </a:cubicBezTo>
                    <a:cubicBezTo>
                      <a:pt x="36494" y="8003"/>
                      <a:pt x="55816" y="0"/>
                      <a:pt x="75962" y="0"/>
                    </a:cubicBezTo>
                    <a:close/>
                  </a:path>
                </a:pathLst>
              </a:custGeom>
              <a:solidFill>
                <a:srgbClr val="A7D3EC"/>
              </a:solidFill>
              <a:ln w="38100" cap="rnd">
                <a:solidFill>
                  <a:srgbClr val="1B4C84"/>
                </a:solidFill>
                <a:prstDash val="solid"/>
                <a:round/>
              </a:ln>
            </p:spPr>
          </p:sp>
          <p:sp>
            <p:nvSpPr>
              <p:cNvPr id="25" name="TextBox 31"/>
              <p:cNvSpPr txBox="1"/>
              <p:nvPr/>
            </p:nvSpPr>
            <p:spPr>
              <a:xfrm>
                <a:off x="-150951" y="-133304"/>
                <a:ext cx="943682" cy="285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marL="0" lvl="0" indent="0" algn="ctr">
                  <a:lnSpc>
                    <a:spcPts val="415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27" name="TextBox 32"/>
            <p:cNvSpPr txBox="1"/>
            <p:nvPr/>
          </p:nvSpPr>
          <p:spPr>
            <a:xfrm>
              <a:off x="-380153" y="-4491"/>
              <a:ext cx="5036820" cy="8253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p>
              <a:pPr algn="ctr">
                <a:lnSpc>
                  <a:spcPts val="4830"/>
                </a:lnSpc>
              </a:pPr>
              <a:r>
                <a:rPr lang="zh-CN" altLang="en-US" sz="3990" spc="119">
                  <a:solidFill>
                    <a:srgbClr val="1B4C84"/>
                  </a:solidFill>
                  <a:latin typeface="微软雅黑" panose="020B0503020204020204" charset="-122"/>
                  <a:ea typeface="微软雅黑" panose="020B0503020204020204" charset="-122"/>
                </a:rPr>
                <a:t>运动传感器</a:t>
              </a:r>
              <a:endParaRPr lang="zh-CN" altLang="en-US" sz="3990" spc="119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5" name="Freeform 33"/>
            <p:cNvSpPr/>
            <p:nvPr/>
          </p:nvSpPr>
          <p:spPr>
            <a:xfrm>
              <a:off x="3577244" y="298723"/>
              <a:ext cx="300597" cy="218886"/>
            </a:xfrm>
            <a:custGeom>
              <a:avLst/>
              <a:gdLst/>
              <a:ahLst/>
              <a:cxnLst/>
              <a:rect l="l" t="t" r="r" b="b"/>
              <a:pathLst>
                <a:path w="300597" h="218886">
                  <a:moveTo>
                    <a:pt x="0" y="0"/>
                  </a:moveTo>
                  <a:lnTo>
                    <a:pt x="300597" y="0"/>
                  </a:lnTo>
                  <a:lnTo>
                    <a:pt x="300597" y="218887"/>
                  </a:lnTo>
                  <a:lnTo>
                    <a:pt x="0" y="21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381284" r="-177496"/>
              </a:stretch>
            </a:blipFill>
          </p:spPr>
        </p:sp>
        <p:sp>
          <p:nvSpPr>
            <p:cNvPr id="36" name="Freeform 34"/>
            <p:cNvSpPr/>
            <p:nvPr/>
          </p:nvSpPr>
          <p:spPr>
            <a:xfrm>
              <a:off x="432495" y="298723"/>
              <a:ext cx="300597" cy="218886"/>
            </a:xfrm>
            <a:custGeom>
              <a:avLst/>
              <a:gdLst/>
              <a:ahLst/>
              <a:cxnLst/>
              <a:rect l="l" t="t" r="r" b="b"/>
              <a:pathLst>
                <a:path w="300597" h="218886">
                  <a:moveTo>
                    <a:pt x="0" y="0"/>
                  </a:moveTo>
                  <a:lnTo>
                    <a:pt x="300597" y="0"/>
                  </a:lnTo>
                  <a:lnTo>
                    <a:pt x="300597" y="218887"/>
                  </a:lnTo>
                  <a:lnTo>
                    <a:pt x="0" y="21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381284" r="-177496"/>
              </a:stretch>
            </a:blipFill>
          </p:spPr>
        </p:sp>
      </p:grpSp>
      <p:sp>
        <p:nvSpPr>
          <p:cNvPr id="37" name="TextBox 26"/>
          <p:cNvSpPr txBox="1"/>
          <p:nvPr/>
        </p:nvSpPr>
        <p:spPr>
          <a:xfrm>
            <a:off x="10439400" y="4000500"/>
            <a:ext cx="6121400" cy="428053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lvl="0" indent="457200" algn="l" fontAlgn="auto">
              <a:lnSpc>
                <a:spcPct val="100000"/>
              </a:lnSpc>
              <a:spcBef>
                <a:spcPct val="0"/>
              </a:spcBef>
            </a:pPr>
            <a:r>
              <a:rPr lang="zh-CN" altLang="en-US" sz="3200">
                <a:solidFill>
                  <a:srgbClr val="1B4C84"/>
                </a:solidFill>
                <a:ea typeface="字由点字典黑 45J" panose="00020600040101010101" charset="-122"/>
              </a:rPr>
              <a:t>加速度计式：测量加速度变化，结合时间计算速度与位移。</a:t>
            </a:r>
            <a:endParaRPr lang="zh-CN" altLang="en-US" sz="3200">
              <a:solidFill>
                <a:srgbClr val="1B4C84"/>
              </a:solidFill>
              <a:ea typeface="字由点字典黑 45J" panose="00020600040101010101" charset="-122"/>
            </a:endParaRPr>
          </a:p>
          <a:p>
            <a:pPr lvl="0" indent="457200" algn="l" fontAlgn="auto">
              <a:lnSpc>
                <a:spcPct val="100000"/>
              </a:lnSpc>
              <a:spcBef>
                <a:spcPct val="0"/>
              </a:spcBef>
            </a:pPr>
            <a:r>
              <a:rPr lang="zh-CN" altLang="en-US" sz="3200">
                <a:solidFill>
                  <a:srgbClr val="1B4C84"/>
                </a:solidFill>
                <a:ea typeface="字由点字典黑 45J" panose="00020600040101010101" charset="-122"/>
              </a:rPr>
              <a:t>陀螺仪式：测量角速度变化，适用于复杂运动。</a:t>
            </a:r>
            <a:endParaRPr lang="zh-CN" altLang="en-US" sz="3200">
              <a:solidFill>
                <a:srgbClr val="1B4C84"/>
              </a:solidFill>
              <a:ea typeface="字由点字典黑 45J" panose="00020600040101010101" charset="-122"/>
            </a:endParaRPr>
          </a:p>
          <a:p>
            <a:pPr lvl="0" indent="457200" algn="l" fontAlgn="auto">
              <a:lnSpc>
                <a:spcPct val="100000"/>
              </a:lnSpc>
              <a:spcBef>
                <a:spcPct val="0"/>
              </a:spcBef>
            </a:pPr>
            <a:r>
              <a:rPr lang="zh-CN" altLang="en-US" sz="3200">
                <a:solidFill>
                  <a:srgbClr val="1B4C84"/>
                </a:solidFill>
                <a:ea typeface="字由点字典黑 45J" panose="00020600040101010101" charset="-122"/>
              </a:rPr>
              <a:t>磁力计式：测量磁场强度变化，用于方向检测。</a:t>
            </a:r>
            <a:endParaRPr lang="zh-CN" altLang="en-US" sz="3200">
              <a:solidFill>
                <a:srgbClr val="1B4C84"/>
              </a:solidFill>
              <a:ea typeface="字由点字典黑 45J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-33491"/>
            <a:ext cx="18481141" cy="5584817"/>
            <a:chOff x="0" y="0"/>
            <a:chExt cx="24641521" cy="7446422"/>
          </a:xfrm>
        </p:grpSpPr>
        <p:sp>
          <p:nvSpPr>
            <p:cNvPr id="3" name="Freeform 3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0" y="5551325"/>
            <a:ext cx="18481141" cy="5584817"/>
            <a:chOff x="0" y="0"/>
            <a:chExt cx="24641521" cy="7446422"/>
          </a:xfrm>
        </p:grpSpPr>
        <p:sp>
          <p:nvSpPr>
            <p:cNvPr id="7" name="Freeform 7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788755" y="931767"/>
            <a:ext cx="16710490" cy="8423466"/>
            <a:chOff x="0" y="0"/>
            <a:chExt cx="4401117" cy="22185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01117" cy="2218526"/>
            </a:xfrm>
            <a:custGeom>
              <a:avLst/>
              <a:gdLst/>
              <a:ahLst/>
              <a:cxnLst/>
              <a:rect l="l" t="t" r="r" b="b"/>
              <a:pathLst>
                <a:path w="4401117" h="2218526">
                  <a:moveTo>
                    <a:pt x="17605" y="0"/>
                  </a:moveTo>
                  <a:lnTo>
                    <a:pt x="4383512" y="0"/>
                  </a:lnTo>
                  <a:cubicBezTo>
                    <a:pt x="4388181" y="0"/>
                    <a:pt x="4392659" y="1855"/>
                    <a:pt x="4395961" y="5156"/>
                  </a:cubicBezTo>
                  <a:cubicBezTo>
                    <a:pt x="4399262" y="8458"/>
                    <a:pt x="4401117" y="12936"/>
                    <a:pt x="4401117" y="17605"/>
                  </a:cubicBezTo>
                  <a:lnTo>
                    <a:pt x="4401117" y="2200921"/>
                  </a:lnTo>
                  <a:cubicBezTo>
                    <a:pt x="4401117" y="2210644"/>
                    <a:pt x="4393235" y="2218526"/>
                    <a:pt x="4383512" y="2218526"/>
                  </a:cubicBezTo>
                  <a:lnTo>
                    <a:pt x="17605" y="2218526"/>
                  </a:lnTo>
                  <a:cubicBezTo>
                    <a:pt x="12936" y="2218526"/>
                    <a:pt x="8458" y="2216671"/>
                    <a:pt x="5156" y="2213370"/>
                  </a:cubicBezTo>
                  <a:cubicBezTo>
                    <a:pt x="1855" y="2210068"/>
                    <a:pt x="0" y="2205590"/>
                    <a:pt x="0" y="2200921"/>
                  </a:cubicBezTo>
                  <a:lnTo>
                    <a:pt x="0" y="17605"/>
                  </a:lnTo>
                  <a:cubicBezTo>
                    <a:pt x="0" y="7882"/>
                    <a:pt x="7882" y="0"/>
                    <a:pt x="17605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4401117" cy="23518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</a:p>
          </p:txBody>
        </p:sp>
      </p:grpSp>
      <p:sp>
        <p:nvSpPr>
          <p:cNvPr id="13" name="Freeform 13"/>
          <p:cNvSpPr/>
          <p:nvPr/>
        </p:nvSpPr>
        <p:spPr>
          <a:xfrm>
            <a:off x="16389495" y="406385"/>
            <a:ext cx="1529004" cy="1574264"/>
          </a:xfrm>
          <a:custGeom>
            <a:avLst/>
            <a:gdLst/>
            <a:ahLst/>
            <a:cxnLst/>
            <a:rect l="l" t="t" r="r" b="b"/>
            <a:pathLst>
              <a:path w="1529004" h="1574264">
                <a:moveTo>
                  <a:pt x="0" y="0"/>
                </a:moveTo>
                <a:lnTo>
                  <a:pt x="1529004" y="0"/>
                </a:lnTo>
                <a:lnTo>
                  <a:pt x="1529004" y="1574264"/>
                </a:lnTo>
                <a:lnTo>
                  <a:pt x="0" y="1574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662677" y="3118986"/>
            <a:ext cx="4962646" cy="2431696"/>
          </a:xfrm>
          <a:custGeom>
            <a:avLst/>
            <a:gdLst/>
            <a:ahLst/>
            <a:cxnLst/>
            <a:rect l="l" t="t" r="r" b="b"/>
            <a:pathLst>
              <a:path w="4962646" h="2431696">
                <a:moveTo>
                  <a:pt x="0" y="0"/>
                </a:moveTo>
                <a:lnTo>
                  <a:pt x="4962646" y="0"/>
                </a:lnTo>
                <a:lnTo>
                  <a:pt x="4962646" y="2431696"/>
                </a:lnTo>
                <a:lnTo>
                  <a:pt x="0" y="24316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683573" y="3496634"/>
            <a:ext cx="777256" cy="769484"/>
          </a:xfrm>
          <a:custGeom>
            <a:avLst/>
            <a:gdLst/>
            <a:ahLst/>
            <a:cxnLst/>
            <a:rect l="l" t="t" r="r" b="b"/>
            <a:pathLst>
              <a:path w="777256" h="769484">
                <a:moveTo>
                  <a:pt x="0" y="0"/>
                </a:moveTo>
                <a:lnTo>
                  <a:pt x="777257" y="0"/>
                </a:lnTo>
                <a:lnTo>
                  <a:pt x="777257" y="769484"/>
                </a:lnTo>
                <a:lnTo>
                  <a:pt x="0" y="7694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2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464485" y="6313325"/>
            <a:ext cx="725371" cy="593569"/>
          </a:xfrm>
          <a:custGeom>
            <a:avLst/>
            <a:gdLst/>
            <a:ahLst/>
            <a:cxnLst/>
            <a:rect l="l" t="t" r="r" b="b"/>
            <a:pathLst>
              <a:path w="725371" h="593569">
                <a:moveTo>
                  <a:pt x="0" y="0"/>
                </a:moveTo>
                <a:lnTo>
                  <a:pt x="725371" y="0"/>
                </a:lnTo>
                <a:lnTo>
                  <a:pt x="725371" y="593569"/>
                </a:lnTo>
                <a:lnTo>
                  <a:pt x="0" y="5935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7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177447" y="6144894"/>
            <a:ext cx="4170573" cy="4170573"/>
          </a:xfrm>
          <a:custGeom>
            <a:avLst/>
            <a:gdLst/>
            <a:ahLst/>
            <a:cxnLst/>
            <a:rect l="l" t="t" r="r" b="b"/>
            <a:pathLst>
              <a:path w="4170573" h="4170573">
                <a:moveTo>
                  <a:pt x="0" y="0"/>
                </a:moveTo>
                <a:lnTo>
                  <a:pt x="4170572" y="0"/>
                </a:lnTo>
                <a:lnTo>
                  <a:pt x="4170572" y="4170573"/>
                </a:lnTo>
                <a:lnTo>
                  <a:pt x="0" y="417057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5923656" y="5360182"/>
            <a:ext cx="6440688" cy="1796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10"/>
              </a:lnSpc>
              <a:spcBef>
                <a:spcPct val="0"/>
              </a:spcBef>
            </a:pPr>
            <a:r>
              <a:rPr lang="zh-CN" altLang="en-US" sz="10010" spc="1150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</a:rPr>
              <a:t>工作过程</a:t>
            </a:r>
            <a:endParaRPr lang="zh-CN" altLang="en-US" sz="10010" spc="1150">
              <a:solidFill>
                <a:srgbClr val="1B4C8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809208" y="2741846"/>
            <a:ext cx="2669584" cy="2652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85"/>
              </a:lnSpc>
              <a:spcBef>
                <a:spcPct val="0"/>
              </a:spcBef>
            </a:pPr>
            <a:r>
              <a:rPr lang="en-US" sz="14775">
                <a:solidFill>
                  <a:srgbClr val="F85768"/>
                </a:solidFill>
                <a:latin typeface="字由点字奇妙体" panose="00020600040101010101" charset="-122"/>
              </a:rPr>
              <a:t>04</a:t>
            </a:r>
            <a:endParaRPr lang="en-US" sz="14775">
              <a:solidFill>
                <a:srgbClr val="F85768"/>
              </a:solidFill>
              <a:latin typeface="字由点字奇妙体" panose="00020600040101010101" charset="-122"/>
            </a:endParaRPr>
          </a:p>
        </p:txBody>
      </p:sp>
      <p:pic>
        <p:nvPicPr>
          <p:cNvPr id="28" name="图片 27" descr="新校徽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04800" y="342900"/>
            <a:ext cx="1543050" cy="15189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-33491"/>
            <a:ext cx="18481141" cy="5584817"/>
            <a:chOff x="0" y="0"/>
            <a:chExt cx="24641521" cy="7446422"/>
          </a:xfrm>
        </p:grpSpPr>
        <p:sp>
          <p:nvSpPr>
            <p:cNvPr id="3" name="Freeform 3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0" y="5551325"/>
            <a:ext cx="18481141" cy="5584817"/>
            <a:chOff x="0" y="0"/>
            <a:chExt cx="24641521" cy="7446422"/>
          </a:xfrm>
        </p:grpSpPr>
        <p:sp>
          <p:nvSpPr>
            <p:cNvPr id="7" name="Freeform 7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378835" y="504646"/>
            <a:ext cx="17423374" cy="9332575"/>
            <a:chOff x="0" y="0"/>
            <a:chExt cx="4588872" cy="24579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88872" cy="2457962"/>
            </a:xfrm>
            <a:custGeom>
              <a:avLst/>
              <a:gdLst/>
              <a:ahLst/>
              <a:cxnLst/>
              <a:rect l="l" t="t" r="r" b="b"/>
              <a:pathLst>
                <a:path w="4588872" h="2457962">
                  <a:moveTo>
                    <a:pt x="16885" y="0"/>
                  </a:moveTo>
                  <a:lnTo>
                    <a:pt x="4571987" y="0"/>
                  </a:lnTo>
                  <a:cubicBezTo>
                    <a:pt x="4576466" y="0"/>
                    <a:pt x="4580760" y="1779"/>
                    <a:pt x="4583927" y="4945"/>
                  </a:cubicBezTo>
                  <a:cubicBezTo>
                    <a:pt x="4587093" y="8112"/>
                    <a:pt x="4588872" y="12407"/>
                    <a:pt x="4588872" y="16885"/>
                  </a:cubicBezTo>
                  <a:lnTo>
                    <a:pt x="4588872" y="2441077"/>
                  </a:lnTo>
                  <a:cubicBezTo>
                    <a:pt x="4588872" y="2445555"/>
                    <a:pt x="4587093" y="2449850"/>
                    <a:pt x="4583927" y="2453017"/>
                  </a:cubicBezTo>
                  <a:cubicBezTo>
                    <a:pt x="4580760" y="2456183"/>
                    <a:pt x="4576466" y="2457962"/>
                    <a:pt x="4571987" y="2457962"/>
                  </a:cubicBezTo>
                  <a:lnTo>
                    <a:pt x="16885" y="2457962"/>
                  </a:lnTo>
                  <a:cubicBezTo>
                    <a:pt x="12407" y="2457962"/>
                    <a:pt x="8112" y="2456183"/>
                    <a:pt x="4945" y="2453017"/>
                  </a:cubicBezTo>
                  <a:cubicBezTo>
                    <a:pt x="1779" y="2449850"/>
                    <a:pt x="0" y="2445555"/>
                    <a:pt x="0" y="2441077"/>
                  </a:cubicBezTo>
                  <a:lnTo>
                    <a:pt x="0" y="16885"/>
                  </a:lnTo>
                  <a:cubicBezTo>
                    <a:pt x="0" y="12407"/>
                    <a:pt x="1779" y="8112"/>
                    <a:pt x="4945" y="4945"/>
                  </a:cubicBezTo>
                  <a:cubicBezTo>
                    <a:pt x="8112" y="1779"/>
                    <a:pt x="12407" y="0"/>
                    <a:pt x="16885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4588872" cy="2591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130225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16802882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6857365" y="1042670"/>
            <a:ext cx="4573270" cy="893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70"/>
              </a:lnSpc>
              <a:spcBef>
                <a:spcPct val="0"/>
              </a:spcBef>
            </a:pPr>
            <a:r>
              <a:rPr lang="zh-CN" altLang="en-US" sz="4975">
                <a:solidFill>
                  <a:srgbClr val="F85768"/>
                </a:solidFill>
                <a:latin typeface="微软雅黑" panose="020B0503020204020204" charset="-122"/>
                <a:ea typeface="微软雅黑" panose="020B0503020204020204" charset="-122"/>
              </a:rPr>
              <a:t>传感器内部构造</a:t>
            </a:r>
            <a:endParaRPr lang="zh-CN" altLang="en-US" sz="4975">
              <a:solidFill>
                <a:srgbClr val="F8576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12661894" y="13334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0" y="0"/>
                </a:moveTo>
                <a:lnTo>
                  <a:pt x="434038" y="0"/>
                </a:lnTo>
                <a:lnTo>
                  <a:pt x="434038" y="389006"/>
                </a:lnTo>
                <a:lnTo>
                  <a:pt x="0" y="389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flipH="1">
            <a:off x="5416741" y="13334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434037" y="0"/>
                </a:moveTo>
                <a:lnTo>
                  <a:pt x="0" y="0"/>
                </a:lnTo>
                <a:lnTo>
                  <a:pt x="0" y="389006"/>
                </a:lnTo>
                <a:lnTo>
                  <a:pt x="434037" y="389006"/>
                </a:lnTo>
                <a:lnTo>
                  <a:pt x="434037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 rot="0">
            <a:off x="2266315" y="2248018"/>
            <a:ext cx="3194685" cy="713977"/>
            <a:chOff x="0" y="0"/>
            <a:chExt cx="4259857" cy="816333"/>
          </a:xfrm>
        </p:grpSpPr>
        <p:grpSp>
          <p:nvGrpSpPr>
            <p:cNvPr id="21" name="Group 21"/>
            <p:cNvGrpSpPr/>
            <p:nvPr/>
          </p:nvGrpSpPr>
          <p:grpSpPr>
            <a:xfrm rot="0">
              <a:off x="0" y="0"/>
              <a:ext cx="4259857" cy="816333"/>
              <a:chOff x="0" y="0"/>
              <a:chExt cx="792782" cy="15192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792782" cy="151924"/>
              </a:xfrm>
              <a:custGeom>
                <a:avLst/>
                <a:gdLst/>
                <a:ahLst/>
                <a:cxnLst/>
                <a:rect l="l" t="t" r="r" b="b"/>
                <a:pathLst>
                  <a:path w="792782" h="151924">
                    <a:moveTo>
                      <a:pt x="75962" y="0"/>
                    </a:moveTo>
                    <a:lnTo>
                      <a:pt x="716820" y="0"/>
                    </a:lnTo>
                    <a:cubicBezTo>
                      <a:pt x="736966" y="0"/>
                      <a:pt x="756288" y="8003"/>
                      <a:pt x="770533" y="22249"/>
                    </a:cubicBezTo>
                    <a:cubicBezTo>
                      <a:pt x="784779" y="36494"/>
                      <a:pt x="792782" y="55816"/>
                      <a:pt x="792782" y="75962"/>
                    </a:cubicBezTo>
                    <a:lnTo>
                      <a:pt x="792782" y="75962"/>
                    </a:lnTo>
                    <a:cubicBezTo>
                      <a:pt x="792782" y="96108"/>
                      <a:pt x="784779" y="115429"/>
                      <a:pt x="770533" y="129675"/>
                    </a:cubicBezTo>
                    <a:cubicBezTo>
                      <a:pt x="756288" y="143921"/>
                      <a:pt x="736966" y="151924"/>
                      <a:pt x="716820" y="151924"/>
                    </a:cubicBezTo>
                    <a:lnTo>
                      <a:pt x="75962" y="151924"/>
                    </a:lnTo>
                    <a:cubicBezTo>
                      <a:pt x="55816" y="151924"/>
                      <a:pt x="36494" y="143921"/>
                      <a:pt x="22249" y="129675"/>
                    </a:cubicBezTo>
                    <a:cubicBezTo>
                      <a:pt x="8003" y="115429"/>
                      <a:pt x="0" y="96108"/>
                      <a:pt x="0" y="75962"/>
                    </a:cubicBezTo>
                    <a:lnTo>
                      <a:pt x="0" y="75962"/>
                    </a:lnTo>
                    <a:cubicBezTo>
                      <a:pt x="0" y="55816"/>
                      <a:pt x="8003" y="36494"/>
                      <a:pt x="22249" y="22249"/>
                    </a:cubicBezTo>
                    <a:cubicBezTo>
                      <a:pt x="36494" y="8003"/>
                      <a:pt x="55816" y="0"/>
                      <a:pt x="75962" y="0"/>
                    </a:cubicBezTo>
                    <a:close/>
                  </a:path>
                </a:pathLst>
              </a:custGeom>
              <a:solidFill>
                <a:srgbClr val="A7D3EC"/>
              </a:solidFill>
              <a:ln w="38100" cap="rnd">
                <a:solidFill>
                  <a:srgbClr val="1B4C84"/>
                </a:solidFill>
                <a:prstDash val="solid"/>
                <a:round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133350"/>
                <a:ext cx="792782" cy="2852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15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432495" y="82633"/>
              <a:ext cx="3394867" cy="707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30"/>
                </a:lnSpc>
              </a:pPr>
              <a:r>
                <a:rPr lang="zh-CN" altLang="en-US" sz="3990" spc="119">
                  <a:solidFill>
                    <a:srgbClr val="1B4C84"/>
                  </a:solidFill>
                  <a:latin typeface="微软雅黑" panose="020B0503020204020204" charset="-122"/>
                  <a:ea typeface="微软雅黑" panose="020B0503020204020204" charset="-122"/>
                </a:rPr>
                <a:t>内部构造</a:t>
              </a:r>
              <a:endParaRPr lang="zh-CN" altLang="en-US" sz="3990" spc="119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Freeform 25"/>
            <p:cNvSpPr/>
            <p:nvPr/>
          </p:nvSpPr>
          <p:spPr>
            <a:xfrm>
              <a:off x="3577244" y="298723"/>
              <a:ext cx="300597" cy="218886"/>
            </a:xfrm>
            <a:custGeom>
              <a:avLst/>
              <a:gdLst/>
              <a:ahLst/>
              <a:cxnLst/>
              <a:rect l="l" t="t" r="r" b="b"/>
              <a:pathLst>
                <a:path w="300597" h="218886">
                  <a:moveTo>
                    <a:pt x="0" y="0"/>
                  </a:moveTo>
                  <a:lnTo>
                    <a:pt x="300597" y="0"/>
                  </a:lnTo>
                  <a:lnTo>
                    <a:pt x="300597" y="218887"/>
                  </a:lnTo>
                  <a:lnTo>
                    <a:pt x="0" y="21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81284" r="-177496"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432495" y="298723"/>
              <a:ext cx="300597" cy="218886"/>
            </a:xfrm>
            <a:custGeom>
              <a:avLst/>
              <a:gdLst/>
              <a:ahLst/>
              <a:cxnLst/>
              <a:rect l="l" t="t" r="r" b="b"/>
              <a:pathLst>
                <a:path w="300597" h="218886">
                  <a:moveTo>
                    <a:pt x="0" y="0"/>
                  </a:moveTo>
                  <a:lnTo>
                    <a:pt x="300597" y="0"/>
                  </a:lnTo>
                  <a:lnTo>
                    <a:pt x="300597" y="218887"/>
                  </a:lnTo>
                  <a:lnTo>
                    <a:pt x="0" y="21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81284" r="-177496"/>
              </a:stretch>
            </a:blipFill>
          </p:spPr>
        </p:sp>
      </p:grpSp>
      <p:sp useBgFill="1">
        <p:nvSpPr>
          <p:cNvPr id="91" name="单圆角矩形 5"/>
          <p:cNvSpPr/>
          <p:nvPr>
            <p:custDataLst>
              <p:tags r:id="rId5"/>
            </p:custDataLst>
          </p:nvPr>
        </p:nvSpPr>
        <p:spPr>
          <a:xfrm>
            <a:off x="2956243" y="7550443"/>
            <a:ext cx="12665326" cy="1661185"/>
          </a:xfrm>
          <a:prstGeom prst="round1Rect">
            <a:avLst>
              <a:gd name="adj" fmla="val 0"/>
            </a:avLst>
          </a:prstGeom>
          <a:ln>
            <a:noFill/>
          </a:ln>
          <a:effectLst>
            <a:outerShdw blurRad="203200" dist="76200" dir="8100000" algn="tr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/>
            <a:endParaRPr lang="zh-CN" altLang="en-US" sz="2400" b="1" spc="300">
              <a:solidFill>
                <a:schemeClr val="lt1">
                  <a:lumMod val="100000"/>
                </a:schemeClr>
              </a:solidFill>
              <a:latin typeface="+mj-ea"/>
              <a:ea typeface="+mj-ea"/>
              <a:sym typeface="+mn-ea"/>
            </a:endParaRPr>
          </a:p>
        </p:txBody>
      </p:sp>
      <p:sp useBgFill="1">
        <p:nvSpPr>
          <p:cNvPr id="32" name="单圆角矩形 5"/>
          <p:cNvSpPr/>
          <p:nvPr>
            <p:custDataLst>
              <p:tags r:id="rId6"/>
            </p:custDataLst>
          </p:nvPr>
        </p:nvSpPr>
        <p:spPr>
          <a:xfrm>
            <a:off x="2956243" y="7551931"/>
            <a:ext cx="12665326" cy="1658209"/>
          </a:xfrm>
          <a:prstGeom prst="round1Rect">
            <a:avLst>
              <a:gd name="adj" fmla="val 0"/>
            </a:avLst>
          </a:prstGeom>
          <a:solidFill>
            <a:schemeClr val="lt1">
              <a:lumMod val="100000"/>
              <a:alpha val="20000"/>
            </a:schemeClr>
          </a:solidFill>
          <a:ln>
            <a:solidFill>
              <a:schemeClr val="accent1">
                <a:lumMod val="60000"/>
                <a:lumOff val="40000"/>
                <a:alpha val="35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2400" b="1" spc="300">
              <a:solidFill>
                <a:schemeClr val="lt1">
                  <a:lumMod val="100000"/>
                </a:schemeClr>
              </a:solidFill>
              <a:latin typeface="+mj-ea"/>
              <a:ea typeface="+mj-ea"/>
              <a:sym typeface="+mn-ea"/>
            </a:endParaRPr>
          </a:p>
        </p:txBody>
      </p:sp>
      <p:sp useBgFill="1">
        <p:nvSpPr>
          <p:cNvPr id="80" name="单圆角矩形 5"/>
          <p:cNvSpPr/>
          <p:nvPr>
            <p:custDataLst>
              <p:tags r:id="rId7"/>
            </p:custDataLst>
          </p:nvPr>
        </p:nvSpPr>
        <p:spPr>
          <a:xfrm>
            <a:off x="2956243" y="5468197"/>
            <a:ext cx="12665326" cy="1701357"/>
          </a:xfrm>
          <a:prstGeom prst="round1Rect">
            <a:avLst>
              <a:gd name="adj" fmla="val 0"/>
            </a:avLst>
          </a:prstGeom>
          <a:ln>
            <a:noFill/>
          </a:ln>
          <a:effectLst>
            <a:outerShdw blurRad="203200" dist="76200" dir="8100000" algn="tr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/>
            <a:endParaRPr lang="zh-CN" altLang="en-US" sz="2400" b="1" spc="300">
              <a:solidFill>
                <a:schemeClr val="lt1">
                  <a:lumMod val="100000"/>
                </a:schemeClr>
              </a:solidFill>
              <a:latin typeface="+mj-ea"/>
              <a:ea typeface="+mj-ea"/>
              <a:sym typeface="+mn-ea"/>
            </a:endParaRPr>
          </a:p>
        </p:txBody>
      </p:sp>
      <p:sp useBgFill="1">
        <p:nvSpPr>
          <p:cNvPr id="34" name="单圆角矩形 5"/>
          <p:cNvSpPr/>
          <p:nvPr>
            <p:custDataLst>
              <p:tags r:id="rId8"/>
            </p:custDataLst>
          </p:nvPr>
        </p:nvSpPr>
        <p:spPr>
          <a:xfrm>
            <a:off x="2956243" y="5480099"/>
            <a:ext cx="12665326" cy="1691686"/>
          </a:xfrm>
          <a:prstGeom prst="round1Rect">
            <a:avLst>
              <a:gd name="adj" fmla="val 0"/>
            </a:avLst>
          </a:prstGeom>
          <a:solidFill>
            <a:schemeClr val="lt1">
              <a:lumMod val="100000"/>
              <a:alpha val="20000"/>
            </a:schemeClr>
          </a:solidFill>
          <a:ln>
            <a:solidFill>
              <a:schemeClr val="accent2">
                <a:lumMod val="60000"/>
                <a:lumOff val="40000"/>
                <a:alpha val="35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2400" b="1" spc="300">
              <a:solidFill>
                <a:schemeClr val="lt1">
                  <a:lumMod val="100000"/>
                </a:schemeClr>
              </a:solidFill>
              <a:latin typeface="+mj-ea"/>
              <a:ea typeface="+mj-ea"/>
              <a:sym typeface="+mn-ea"/>
            </a:endParaRPr>
          </a:p>
        </p:txBody>
      </p:sp>
      <p:sp useBgFill="1">
        <p:nvSpPr>
          <p:cNvPr id="45" name="单圆角矩形 5"/>
          <p:cNvSpPr/>
          <p:nvPr>
            <p:custDataLst>
              <p:tags r:id="rId9"/>
            </p:custDataLst>
          </p:nvPr>
        </p:nvSpPr>
        <p:spPr>
          <a:xfrm>
            <a:off x="2956243" y="3449928"/>
            <a:ext cx="12665326" cy="1658209"/>
          </a:xfrm>
          <a:prstGeom prst="round1Rect">
            <a:avLst>
              <a:gd name="adj" fmla="val 0"/>
            </a:avLst>
          </a:prstGeom>
          <a:ln>
            <a:noFill/>
          </a:ln>
          <a:effectLst>
            <a:outerShdw blurRad="203200" dist="76200" dir="8100000" algn="tr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/>
            <a:endParaRPr lang="zh-CN" altLang="en-US" sz="2400" b="1" spc="300">
              <a:solidFill>
                <a:schemeClr val="lt1">
                  <a:lumMod val="100000"/>
                </a:schemeClr>
              </a:solidFill>
              <a:latin typeface="+mj-ea"/>
              <a:ea typeface="+mj-ea"/>
              <a:sym typeface="+mn-ea"/>
            </a:endParaRPr>
          </a:p>
        </p:txBody>
      </p:sp>
      <p:sp useBgFill="1">
        <p:nvSpPr>
          <p:cNvPr id="35" name="单圆角矩形 5"/>
          <p:cNvSpPr/>
          <p:nvPr>
            <p:custDataLst>
              <p:tags r:id="rId10"/>
            </p:custDataLst>
          </p:nvPr>
        </p:nvSpPr>
        <p:spPr>
          <a:xfrm>
            <a:off x="2956243" y="3449928"/>
            <a:ext cx="12665326" cy="1658209"/>
          </a:xfrm>
          <a:prstGeom prst="round1Rect">
            <a:avLst>
              <a:gd name="adj" fmla="val 0"/>
            </a:avLst>
          </a:prstGeom>
          <a:solidFill>
            <a:schemeClr val="lt1">
              <a:lumMod val="100000"/>
              <a:alpha val="20000"/>
            </a:schemeClr>
          </a:solidFill>
          <a:ln>
            <a:solidFill>
              <a:schemeClr val="accent1">
                <a:lumMod val="60000"/>
                <a:lumOff val="40000"/>
                <a:alpha val="35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2400" b="1" spc="300">
              <a:solidFill>
                <a:schemeClr val="lt1">
                  <a:lumMod val="100000"/>
                </a:schemeClr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37" name="矩形 36"/>
          <p:cNvSpPr/>
          <p:nvPr>
            <p:custDataLst>
              <p:tags r:id="rId11"/>
            </p:custDataLst>
          </p:nvPr>
        </p:nvSpPr>
        <p:spPr>
          <a:xfrm>
            <a:off x="3758938" y="3737827"/>
            <a:ext cx="11526376" cy="51033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4400" b="1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敏感元件</a:t>
            </a:r>
            <a:endParaRPr lang="zh-CN" altLang="en-US" sz="4400" b="1">
              <a:solidFill>
                <a:srgbClr val="1B4C84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38" name="矩形 37"/>
          <p:cNvSpPr/>
          <p:nvPr>
            <p:custDataLst>
              <p:tags r:id="rId12"/>
            </p:custDataLst>
          </p:nvPr>
        </p:nvSpPr>
        <p:spPr>
          <a:xfrm>
            <a:off x="3758938" y="4312881"/>
            <a:ext cx="11526376" cy="55645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直接感知被测物理量（如温度、湿度、光照等）。</a:t>
            </a: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40" name="矩形 39"/>
          <p:cNvSpPr/>
          <p:nvPr>
            <p:custDataLst>
              <p:tags r:id="rId13"/>
            </p:custDataLst>
          </p:nvPr>
        </p:nvSpPr>
        <p:spPr>
          <a:xfrm>
            <a:off x="3758938" y="5772462"/>
            <a:ext cx="11526376" cy="51033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4400" b="1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转换元件</a:t>
            </a:r>
            <a:endParaRPr lang="zh-CN" altLang="en-US" sz="4400" b="1">
              <a:solidFill>
                <a:srgbClr val="1B4C8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1" name="矩形 40"/>
          <p:cNvSpPr/>
          <p:nvPr>
            <p:custDataLst>
              <p:tags r:id="rId14"/>
            </p:custDataLst>
          </p:nvPr>
        </p:nvSpPr>
        <p:spPr>
          <a:xfrm>
            <a:off x="3758938" y="6347516"/>
            <a:ext cx="11524888" cy="55645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将敏感元件感知的物理量转换为电信号（如电阻、电容、电压等）。</a:t>
            </a:r>
            <a:endParaRPr lang="zh-CN" altLang="en-US" sz="28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43" name="矩形 42"/>
          <p:cNvSpPr/>
          <p:nvPr>
            <p:custDataLst>
              <p:tags r:id="rId15"/>
            </p:custDataLst>
          </p:nvPr>
        </p:nvSpPr>
        <p:spPr>
          <a:xfrm>
            <a:off x="3758938" y="7807097"/>
            <a:ext cx="11526376" cy="51033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4400" b="1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信号处理电路</a:t>
            </a:r>
            <a:endParaRPr lang="zh-CN" altLang="en-US" sz="4400" b="1">
              <a:solidFill>
                <a:srgbClr val="1B4C8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4" name="矩形 43"/>
          <p:cNvSpPr/>
          <p:nvPr>
            <p:custDataLst>
              <p:tags r:id="rId16"/>
            </p:custDataLst>
          </p:nvPr>
        </p:nvSpPr>
        <p:spPr>
          <a:xfrm>
            <a:off x="3758938" y="8382151"/>
            <a:ext cx="11526376" cy="55645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对电信号进行放大、滤波、转换等处理，输出便于测量和处理的信号。</a:t>
            </a:r>
            <a:endParaRPr lang="zh-CN" altLang="en-US" sz="28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48" name="圆角矩形 19"/>
          <p:cNvSpPr/>
          <p:nvPr>
            <p:custDataLst>
              <p:tags r:id="rId17"/>
            </p:custDataLst>
          </p:nvPr>
        </p:nvSpPr>
        <p:spPr>
          <a:xfrm rot="5400000">
            <a:off x="2959219" y="3801060"/>
            <a:ext cx="508845" cy="514052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1">
                  <a:alpha val="100000"/>
                </a:schemeClr>
              </a:gs>
              <a:gs pos="0">
                <a:schemeClr val="accent1">
                  <a:lumMod val="70000"/>
                  <a:lumOff val="30000"/>
                  <a:alpha val="100000"/>
                </a:schemeClr>
              </a:gs>
            </a:gsLst>
            <a:lin ang="13200000" scaled="0"/>
            <a:tileRect/>
          </a:gradFill>
          <a:ln>
            <a:noFill/>
          </a:ln>
          <a:effectLst>
            <a:outerShdw blurRad="203200" dist="76200" dir="8100000" algn="tr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/>
            <a:endParaRPr lang="zh-CN" altLang="en-US" sz="2400" b="1" spc="300">
              <a:solidFill>
                <a:schemeClr val="lt1">
                  <a:lumMod val="10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9" name="燕尾形 20"/>
          <p:cNvSpPr/>
          <p:nvPr>
            <p:custDataLst>
              <p:tags r:id="rId18"/>
            </p:custDataLst>
          </p:nvPr>
        </p:nvSpPr>
        <p:spPr>
          <a:xfrm>
            <a:off x="3146688" y="3959516"/>
            <a:ext cx="133163" cy="197884"/>
          </a:xfrm>
          <a:prstGeom prst="chevron">
            <a:avLst>
              <a:gd name="adj" fmla="val 64013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3" name="圆角矩形 19"/>
          <p:cNvSpPr/>
          <p:nvPr>
            <p:custDataLst>
              <p:tags r:id="rId19"/>
            </p:custDataLst>
          </p:nvPr>
        </p:nvSpPr>
        <p:spPr>
          <a:xfrm rot="5400000">
            <a:off x="2959219" y="5819329"/>
            <a:ext cx="508845" cy="514052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2">
                  <a:alpha val="100000"/>
                </a:schemeClr>
              </a:gs>
              <a:gs pos="0">
                <a:schemeClr val="accent2">
                  <a:lumMod val="70000"/>
                  <a:lumOff val="30000"/>
                  <a:alpha val="100000"/>
                </a:schemeClr>
              </a:gs>
            </a:gsLst>
            <a:lin ang="13200000" scaled="0"/>
            <a:tileRect/>
          </a:gradFill>
          <a:ln>
            <a:noFill/>
          </a:ln>
          <a:effectLst>
            <a:outerShdw blurRad="203200" dist="76200" dir="8100000" algn="tr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/>
            <a:endParaRPr lang="zh-CN" altLang="en-US" sz="2400" b="1" spc="300">
              <a:solidFill>
                <a:schemeClr val="lt1">
                  <a:lumMod val="10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4" name="燕尾形 20"/>
          <p:cNvSpPr/>
          <p:nvPr>
            <p:custDataLst>
              <p:tags r:id="rId20"/>
            </p:custDataLst>
          </p:nvPr>
        </p:nvSpPr>
        <p:spPr>
          <a:xfrm>
            <a:off x="3146688" y="5977785"/>
            <a:ext cx="133163" cy="197884"/>
          </a:xfrm>
          <a:prstGeom prst="chevron">
            <a:avLst>
              <a:gd name="adj" fmla="val 64013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4" name="圆角矩形 19"/>
          <p:cNvSpPr/>
          <p:nvPr>
            <p:custDataLst>
              <p:tags r:id="rId21"/>
            </p:custDataLst>
          </p:nvPr>
        </p:nvSpPr>
        <p:spPr>
          <a:xfrm rot="5400000">
            <a:off x="2959219" y="7780316"/>
            <a:ext cx="508845" cy="514052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1">
                  <a:alpha val="100000"/>
                </a:schemeClr>
              </a:gs>
              <a:gs pos="0">
                <a:schemeClr val="accent1">
                  <a:lumMod val="70000"/>
                  <a:lumOff val="30000"/>
                  <a:alpha val="100000"/>
                </a:schemeClr>
              </a:gs>
            </a:gsLst>
            <a:lin ang="13200000" scaled="0"/>
            <a:tileRect/>
          </a:gradFill>
          <a:ln>
            <a:noFill/>
          </a:ln>
          <a:effectLst>
            <a:outerShdw blurRad="203200" dist="76200" dir="8100000" algn="tr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/>
            <a:endParaRPr lang="zh-CN" altLang="en-US" sz="2400" b="1" spc="300">
              <a:solidFill>
                <a:schemeClr val="lt1">
                  <a:lumMod val="10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5" name="燕尾形 20"/>
          <p:cNvSpPr/>
          <p:nvPr>
            <p:custDataLst>
              <p:tags r:id="rId22"/>
            </p:custDataLst>
          </p:nvPr>
        </p:nvSpPr>
        <p:spPr>
          <a:xfrm>
            <a:off x="3146688" y="7938772"/>
            <a:ext cx="133163" cy="197884"/>
          </a:xfrm>
          <a:prstGeom prst="chevron">
            <a:avLst>
              <a:gd name="adj" fmla="val 64013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-33491"/>
            <a:ext cx="18481141" cy="5584817"/>
            <a:chOff x="0" y="0"/>
            <a:chExt cx="24641521" cy="7446422"/>
          </a:xfrm>
        </p:grpSpPr>
        <p:sp>
          <p:nvSpPr>
            <p:cNvPr id="3" name="Freeform 3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0" y="5551325"/>
            <a:ext cx="18481141" cy="5584817"/>
            <a:chOff x="0" y="0"/>
            <a:chExt cx="24641521" cy="7446422"/>
          </a:xfrm>
        </p:grpSpPr>
        <p:sp>
          <p:nvSpPr>
            <p:cNvPr id="7" name="Freeform 7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378835" y="504646"/>
            <a:ext cx="17423374" cy="9332575"/>
            <a:chOff x="0" y="0"/>
            <a:chExt cx="4588872" cy="24579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88872" cy="2457962"/>
            </a:xfrm>
            <a:custGeom>
              <a:avLst/>
              <a:gdLst/>
              <a:ahLst/>
              <a:cxnLst/>
              <a:rect l="l" t="t" r="r" b="b"/>
              <a:pathLst>
                <a:path w="4588872" h="2457962">
                  <a:moveTo>
                    <a:pt x="16885" y="0"/>
                  </a:moveTo>
                  <a:lnTo>
                    <a:pt x="4571987" y="0"/>
                  </a:lnTo>
                  <a:cubicBezTo>
                    <a:pt x="4576466" y="0"/>
                    <a:pt x="4580760" y="1779"/>
                    <a:pt x="4583927" y="4945"/>
                  </a:cubicBezTo>
                  <a:cubicBezTo>
                    <a:pt x="4587093" y="8112"/>
                    <a:pt x="4588872" y="12407"/>
                    <a:pt x="4588872" y="16885"/>
                  </a:cubicBezTo>
                  <a:lnTo>
                    <a:pt x="4588872" y="2441077"/>
                  </a:lnTo>
                  <a:cubicBezTo>
                    <a:pt x="4588872" y="2445555"/>
                    <a:pt x="4587093" y="2449850"/>
                    <a:pt x="4583927" y="2453017"/>
                  </a:cubicBezTo>
                  <a:cubicBezTo>
                    <a:pt x="4580760" y="2456183"/>
                    <a:pt x="4576466" y="2457962"/>
                    <a:pt x="4571987" y="2457962"/>
                  </a:cubicBezTo>
                  <a:lnTo>
                    <a:pt x="16885" y="2457962"/>
                  </a:lnTo>
                  <a:cubicBezTo>
                    <a:pt x="12407" y="2457962"/>
                    <a:pt x="8112" y="2456183"/>
                    <a:pt x="4945" y="2453017"/>
                  </a:cubicBezTo>
                  <a:cubicBezTo>
                    <a:pt x="1779" y="2449850"/>
                    <a:pt x="0" y="2445555"/>
                    <a:pt x="0" y="2441077"/>
                  </a:cubicBezTo>
                  <a:lnTo>
                    <a:pt x="0" y="16885"/>
                  </a:lnTo>
                  <a:cubicBezTo>
                    <a:pt x="0" y="12407"/>
                    <a:pt x="1779" y="8112"/>
                    <a:pt x="4945" y="4945"/>
                  </a:cubicBezTo>
                  <a:cubicBezTo>
                    <a:pt x="8112" y="1779"/>
                    <a:pt x="12407" y="0"/>
                    <a:pt x="16885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4588872" cy="2591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130225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16802882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6857365" y="1042670"/>
            <a:ext cx="4573270" cy="893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70"/>
              </a:lnSpc>
              <a:spcBef>
                <a:spcPct val="0"/>
              </a:spcBef>
            </a:pPr>
            <a:r>
              <a:rPr lang="zh-CN" altLang="en-US" sz="4975">
                <a:solidFill>
                  <a:srgbClr val="F85768"/>
                </a:solidFill>
                <a:latin typeface="微软雅黑" panose="020B0503020204020204" charset="-122"/>
                <a:ea typeface="微软雅黑" panose="020B0503020204020204" charset="-122"/>
              </a:rPr>
              <a:t>信号转换过程</a:t>
            </a:r>
            <a:endParaRPr lang="zh-CN" altLang="en-US" sz="4975">
              <a:solidFill>
                <a:srgbClr val="F8576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12661894" y="13334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0" y="0"/>
                </a:moveTo>
                <a:lnTo>
                  <a:pt x="434038" y="0"/>
                </a:lnTo>
                <a:lnTo>
                  <a:pt x="434038" y="389006"/>
                </a:lnTo>
                <a:lnTo>
                  <a:pt x="0" y="389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flipH="1">
            <a:off x="5416741" y="13334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434037" y="0"/>
                </a:moveTo>
                <a:lnTo>
                  <a:pt x="0" y="0"/>
                </a:lnTo>
                <a:lnTo>
                  <a:pt x="0" y="389006"/>
                </a:lnTo>
                <a:lnTo>
                  <a:pt x="434037" y="389006"/>
                </a:lnTo>
                <a:lnTo>
                  <a:pt x="434037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" name="Freeform 18"/>
          <p:cNvSpPr/>
          <p:nvPr/>
        </p:nvSpPr>
        <p:spPr>
          <a:xfrm>
            <a:off x="3581400" y="3162300"/>
            <a:ext cx="10511790" cy="5786755"/>
          </a:xfrm>
          <a:custGeom>
            <a:avLst/>
            <a:gdLst/>
            <a:ahLst/>
            <a:cxnLst/>
            <a:rect l="l" t="t" r="r" b="b"/>
            <a:pathLst>
              <a:path w="7036072" h="3447675">
                <a:moveTo>
                  <a:pt x="0" y="0"/>
                </a:moveTo>
                <a:lnTo>
                  <a:pt x="7036072" y="0"/>
                </a:lnTo>
                <a:lnTo>
                  <a:pt x="7036072" y="3447675"/>
                </a:lnTo>
                <a:lnTo>
                  <a:pt x="0" y="34476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>
            <a:endParaRPr lang="zh-CN" altLang="en-US"/>
          </a:p>
        </p:txBody>
      </p:sp>
      <p:sp>
        <p:nvSpPr>
          <p:cNvPr id="16" name="TextBox 26"/>
          <p:cNvSpPr txBox="1"/>
          <p:nvPr/>
        </p:nvSpPr>
        <p:spPr>
          <a:xfrm>
            <a:off x="4698683" y="4305300"/>
            <a:ext cx="8277225" cy="481266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lvl="0" indent="457200" algn="l" fontAlgn="auto">
              <a:lnSpc>
                <a:spcPct val="100000"/>
              </a:lnSpc>
              <a:spcBef>
                <a:spcPct val="0"/>
              </a:spcBef>
            </a:pPr>
            <a:r>
              <a:rPr lang="zh-CN" altLang="en-US" sz="3200" b="1">
                <a:solidFill>
                  <a:srgbClr val="1B4C84"/>
                </a:solidFill>
                <a:ea typeface="字由点字典黑 45J" panose="00020600040101010101" charset="-122"/>
              </a:rPr>
              <a:t>模拟信号</a:t>
            </a:r>
            <a:r>
              <a:rPr lang="zh-CN" altLang="en-US" sz="3200">
                <a:solidFill>
                  <a:srgbClr val="1B4C84"/>
                </a:solidFill>
                <a:ea typeface="字由点字典黑 45J" panose="00020600040101010101" charset="-122"/>
              </a:rPr>
              <a:t>：连续变化的电压或电流信号，直接反映被测物理量的变化。</a:t>
            </a:r>
            <a:endParaRPr lang="zh-CN" altLang="en-US" sz="3200">
              <a:solidFill>
                <a:srgbClr val="1B4C84"/>
              </a:solidFill>
              <a:ea typeface="字由点字典黑 45J" panose="00020600040101010101" charset="-122"/>
            </a:endParaRPr>
          </a:p>
          <a:p>
            <a:pPr lvl="0" indent="457200" algn="l" fontAlgn="auto">
              <a:lnSpc>
                <a:spcPct val="100000"/>
              </a:lnSpc>
              <a:spcBef>
                <a:spcPct val="0"/>
              </a:spcBef>
            </a:pPr>
            <a:endParaRPr lang="zh-CN" altLang="en-US" sz="3200">
              <a:solidFill>
                <a:srgbClr val="1B4C84"/>
              </a:solidFill>
              <a:ea typeface="字由点字典黑 45J" panose="00020600040101010101" charset="-122"/>
            </a:endParaRPr>
          </a:p>
          <a:p>
            <a:pPr lvl="0" indent="457200" algn="l" fontAlgn="auto">
              <a:lnSpc>
                <a:spcPct val="100000"/>
              </a:lnSpc>
              <a:spcBef>
                <a:spcPct val="0"/>
              </a:spcBef>
            </a:pPr>
            <a:r>
              <a:rPr lang="zh-CN" altLang="en-US" sz="3200" b="1">
                <a:solidFill>
                  <a:srgbClr val="1B4C84"/>
                </a:solidFill>
                <a:ea typeface="字由点字典黑 45J" panose="00020600040101010101" charset="-122"/>
              </a:rPr>
              <a:t>数字信号</a:t>
            </a:r>
            <a:r>
              <a:rPr lang="zh-CN" altLang="en-US" sz="3200">
                <a:solidFill>
                  <a:srgbClr val="1B4C84"/>
                </a:solidFill>
                <a:ea typeface="字由点字典黑 45J" panose="00020600040101010101" charset="-122"/>
              </a:rPr>
              <a:t>：离散的二进制数信号，通过模数转换器（</a:t>
            </a:r>
            <a:r>
              <a:rPr lang="en-US" altLang="zh-CN" sz="3200">
                <a:solidFill>
                  <a:srgbClr val="1B4C84"/>
                </a:solidFill>
                <a:ea typeface="字由点字典黑 45J" panose="00020600040101010101" charset="-122"/>
              </a:rPr>
              <a:t>ADC</a:t>
            </a:r>
            <a:r>
              <a:rPr lang="zh-CN" altLang="en-US" sz="3200">
                <a:solidFill>
                  <a:srgbClr val="1B4C84"/>
                </a:solidFill>
                <a:ea typeface="字由点字典黑 45J" panose="00020600040101010101" charset="-122"/>
              </a:rPr>
              <a:t>）将模拟信号转换为数字信号，便于计算机处理和传输。</a:t>
            </a:r>
            <a:endParaRPr lang="zh-CN" altLang="en-US" sz="3200">
              <a:solidFill>
                <a:srgbClr val="1B4C84"/>
              </a:solidFill>
              <a:ea typeface="字由点字典黑 45J" panose="0002060004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-33491"/>
            <a:ext cx="18481141" cy="5584817"/>
            <a:chOff x="0" y="0"/>
            <a:chExt cx="24641521" cy="7446422"/>
          </a:xfrm>
        </p:grpSpPr>
        <p:sp>
          <p:nvSpPr>
            <p:cNvPr id="3" name="Freeform 3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0" y="5551325"/>
            <a:ext cx="18481141" cy="5584817"/>
            <a:chOff x="0" y="0"/>
            <a:chExt cx="24641521" cy="7446422"/>
          </a:xfrm>
        </p:grpSpPr>
        <p:sp>
          <p:nvSpPr>
            <p:cNvPr id="7" name="Freeform 7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378835" y="504646"/>
            <a:ext cx="17423374" cy="9332575"/>
            <a:chOff x="0" y="0"/>
            <a:chExt cx="4588872" cy="24579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88872" cy="2457962"/>
            </a:xfrm>
            <a:custGeom>
              <a:avLst/>
              <a:gdLst/>
              <a:ahLst/>
              <a:cxnLst/>
              <a:rect l="l" t="t" r="r" b="b"/>
              <a:pathLst>
                <a:path w="4588872" h="2457962">
                  <a:moveTo>
                    <a:pt x="16885" y="0"/>
                  </a:moveTo>
                  <a:lnTo>
                    <a:pt x="4571987" y="0"/>
                  </a:lnTo>
                  <a:cubicBezTo>
                    <a:pt x="4576466" y="0"/>
                    <a:pt x="4580760" y="1779"/>
                    <a:pt x="4583927" y="4945"/>
                  </a:cubicBezTo>
                  <a:cubicBezTo>
                    <a:pt x="4587093" y="8112"/>
                    <a:pt x="4588872" y="12407"/>
                    <a:pt x="4588872" y="16885"/>
                  </a:cubicBezTo>
                  <a:lnTo>
                    <a:pt x="4588872" y="2441077"/>
                  </a:lnTo>
                  <a:cubicBezTo>
                    <a:pt x="4588872" y="2445555"/>
                    <a:pt x="4587093" y="2449850"/>
                    <a:pt x="4583927" y="2453017"/>
                  </a:cubicBezTo>
                  <a:cubicBezTo>
                    <a:pt x="4580760" y="2456183"/>
                    <a:pt x="4576466" y="2457962"/>
                    <a:pt x="4571987" y="2457962"/>
                  </a:cubicBezTo>
                  <a:lnTo>
                    <a:pt x="16885" y="2457962"/>
                  </a:lnTo>
                  <a:cubicBezTo>
                    <a:pt x="12407" y="2457962"/>
                    <a:pt x="8112" y="2456183"/>
                    <a:pt x="4945" y="2453017"/>
                  </a:cubicBezTo>
                  <a:cubicBezTo>
                    <a:pt x="1779" y="2449850"/>
                    <a:pt x="0" y="2445555"/>
                    <a:pt x="0" y="2441077"/>
                  </a:cubicBezTo>
                  <a:lnTo>
                    <a:pt x="0" y="16885"/>
                  </a:lnTo>
                  <a:cubicBezTo>
                    <a:pt x="0" y="12407"/>
                    <a:pt x="1779" y="8112"/>
                    <a:pt x="4945" y="4945"/>
                  </a:cubicBezTo>
                  <a:cubicBezTo>
                    <a:pt x="8112" y="1779"/>
                    <a:pt x="12407" y="0"/>
                    <a:pt x="16885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4588872" cy="2591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130225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16802882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637937" y="1042470"/>
            <a:ext cx="3012127" cy="893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0"/>
              </a:lnSpc>
              <a:spcBef>
                <a:spcPct val="0"/>
              </a:spcBef>
            </a:pPr>
            <a:r>
              <a:rPr lang="zh-CN" altLang="en-US" sz="4975">
                <a:solidFill>
                  <a:srgbClr val="F85768"/>
                </a:solidFill>
                <a:latin typeface="微软雅黑" panose="020B0503020204020204" charset="-122"/>
                <a:ea typeface="微软雅黑" panose="020B0503020204020204" charset="-122"/>
              </a:rPr>
              <a:t>学习目标</a:t>
            </a:r>
            <a:endParaRPr lang="zh-CN" altLang="en-US" sz="4975">
              <a:solidFill>
                <a:srgbClr val="F8576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0471144" y="13207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0" y="0"/>
                </a:moveTo>
                <a:lnTo>
                  <a:pt x="434038" y="0"/>
                </a:lnTo>
                <a:lnTo>
                  <a:pt x="434038" y="389006"/>
                </a:lnTo>
                <a:lnTo>
                  <a:pt x="0" y="3890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7445566" y="13207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434037" y="0"/>
                </a:moveTo>
                <a:lnTo>
                  <a:pt x="0" y="0"/>
                </a:lnTo>
                <a:lnTo>
                  <a:pt x="0" y="389006"/>
                </a:lnTo>
                <a:lnTo>
                  <a:pt x="434037" y="389006"/>
                </a:lnTo>
                <a:lnTo>
                  <a:pt x="43403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543419" y="2456913"/>
            <a:ext cx="4871465" cy="3543092"/>
          </a:xfrm>
          <a:custGeom>
            <a:avLst/>
            <a:gdLst/>
            <a:ahLst/>
            <a:cxnLst/>
            <a:rect l="l" t="t" r="r" b="b"/>
            <a:pathLst>
              <a:path w="4871465" h="3543092">
                <a:moveTo>
                  <a:pt x="0" y="0"/>
                </a:moveTo>
                <a:lnTo>
                  <a:pt x="4871465" y="0"/>
                </a:lnTo>
                <a:lnTo>
                  <a:pt x="4871465" y="3543092"/>
                </a:lnTo>
                <a:lnTo>
                  <a:pt x="0" y="35430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 rot="0">
            <a:off x="2532278" y="2781591"/>
            <a:ext cx="2893747" cy="2893736"/>
            <a:chOff x="0" y="0"/>
            <a:chExt cx="6350000" cy="63499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1" name="Group 21"/>
          <p:cNvGrpSpPr/>
          <p:nvPr/>
        </p:nvGrpSpPr>
        <p:grpSpPr>
          <a:xfrm rot="0">
            <a:off x="2381705" y="6385707"/>
            <a:ext cx="3194893" cy="612250"/>
            <a:chOff x="0" y="0"/>
            <a:chExt cx="792782" cy="15192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92782" cy="151924"/>
            </a:xfrm>
            <a:custGeom>
              <a:avLst/>
              <a:gdLst/>
              <a:ahLst/>
              <a:cxnLst/>
              <a:rect l="l" t="t" r="r" b="b"/>
              <a:pathLst>
                <a:path w="792782" h="151924">
                  <a:moveTo>
                    <a:pt x="75962" y="0"/>
                  </a:moveTo>
                  <a:lnTo>
                    <a:pt x="716820" y="0"/>
                  </a:lnTo>
                  <a:cubicBezTo>
                    <a:pt x="736966" y="0"/>
                    <a:pt x="756288" y="8003"/>
                    <a:pt x="770533" y="22249"/>
                  </a:cubicBezTo>
                  <a:cubicBezTo>
                    <a:pt x="784779" y="36494"/>
                    <a:pt x="792782" y="55816"/>
                    <a:pt x="792782" y="75962"/>
                  </a:cubicBezTo>
                  <a:lnTo>
                    <a:pt x="792782" y="75962"/>
                  </a:lnTo>
                  <a:cubicBezTo>
                    <a:pt x="792782" y="96108"/>
                    <a:pt x="784779" y="115429"/>
                    <a:pt x="770533" y="129675"/>
                  </a:cubicBezTo>
                  <a:cubicBezTo>
                    <a:pt x="756288" y="143921"/>
                    <a:pt x="736966" y="151924"/>
                    <a:pt x="716820" y="151924"/>
                  </a:cubicBezTo>
                  <a:lnTo>
                    <a:pt x="75962" y="151924"/>
                  </a:lnTo>
                  <a:cubicBezTo>
                    <a:pt x="55816" y="151924"/>
                    <a:pt x="36494" y="143921"/>
                    <a:pt x="22249" y="129675"/>
                  </a:cubicBezTo>
                  <a:cubicBezTo>
                    <a:pt x="8003" y="115429"/>
                    <a:pt x="0" y="96108"/>
                    <a:pt x="0" y="75962"/>
                  </a:cubicBezTo>
                  <a:lnTo>
                    <a:pt x="0" y="75962"/>
                  </a:lnTo>
                  <a:cubicBezTo>
                    <a:pt x="0" y="55816"/>
                    <a:pt x="8003" y="36494"/>
                    <a:pt x="22249" y="22249"/>
                  </a:cubicBezTo>
                  <a:cubicBezTo>
                    <a:pt x="36494" y="8003"/>
                    <a:pt x="55816" y="0"/>
                    <a:pt x="75962" y="0"/>
                  </a:cubicBezTo>
                  <a:close/>
                </a:path>
              </a:pathLst>
            </a:custGeom>
            <a:solidFill>
              <a:srgbClr val="A7D3EC"/>
            </a:solidFill>
            <a:ln w="3810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33350"/>
              <a:ext cx="792782" cy="285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50"/>
                </a:lnSpc>
                <a:spcBef>
                  <a:spcPct val="0"/>
                </a:spcBef>
              </a:p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706077" y="6379958"/>
            <a:ext cx="254615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0"/>
              </a:lnSpc>
            </a:pPr>
            <a:r>
              <a:rPr lang="zh-CN" altLang="en-US" sz="3990" spc="119">
                <a:solidFill>
                  <a:srgbClr val="1B4C84"/>
                </a:solidFill>
                <a:ea typeface="字由点字奇妙体" panose="00020600040101010101" charset="-122"/>
              </a:rPr>
              <a:t>一</a:t>
            </a:r>
            <a:endParaRPr lang="zh-CN" altLang="en-US" sz="3990" spc="119">
              <a:solidFill>
                <a:srgbClr val="1B4C84"/>
              </a:solidFill>
              <a:ea typeface="字由点字奇妙体" panose="00020600040101010101" charset="-122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5064638" y="6609749"/>
            <a:ext cx="225448" cy="164165"/>
          </a:xfrm>
          <a:custGeom>
            <a:avLst/>
            <a:gdLst/>
            <a:ahLst/>
            <a:cxnLst/>
            <a:rect l="l" t="t" r="r" b="b"/>
            <a:pathLst>
              <a:path w="225448" h="164165">
                <a:moveTo>
                  <a:pt x="0" y="0"/>
                </a:moveTo>
                <a:lnTo>
                  <a:pt x="225448" y="0"/>
                </a:lnTo>
                <a:lnTo>
                  <a:pt x="225448" y="164165"/>
                </a:lnTo>
                <a:lnTo>
                  <a:pt x="0" y="1641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381284" r="-177496"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2706077" y="6609749"/>
            <a:ext cx="225448" cy="164165"/>
          </a:xfrm>
          <a:custGeom>
            <a:avLst/>
            <a:gdLst/>
            <a:ahLst/>
            <a:cxnLst/>
            <a:rect l="l" t="t" r="r" b="b"/>
            <a:pathLst>
              <a:path w="225448" h="164165">
                <a:moveTo>
                  <a:pt x="0" y="0"/>
                </a:moveTo>
                <a:lnTo>
                  <a:pt x="225447" y="0"/>
                </a:lnTo>
                <a:lnTo>
                  <a:pt x="225447" y="164165"/>
                </a:lnTo>
                <a:lnTo>
                  <a:pt x="0" y="1641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381284" r="-177496"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6744443" y="2456913"/>
            <a:ext cx="4871465" cy="3543092"/>
          </a:xfrm>
          <a:custGeom>
            <a:avLst/>
            <a:gdLst/>
            <a:ahLst/>
            <a:cxnLst/>
            <a:rect l="l" t="t" r="r" b="b"/>
            <a:pathLst>
              <a:path w="4871465" h="3543092">
                <a:moveTo>
                  <a:pt x="0" y="0"/>
                </a:moveTo>
                <a:lnTo>
                  <a:pt x="4871465" y="0"/>
                </a:lnTo>
                <a:lnTo>
                  <a:pt x="4871465" y="3543092"/>
                </a:lnTo>
                <a:lnTo>
                  <a:pt x="0" y="35430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28" name="Group 28"/>
          <p:cNvGrpSpPr/>
          <p:nvPr/>
        </p:nvGrpSpPr>
        <p:grpSpPr>
          <a:xfrm rot="0">
            <a:off x="7733302" y="2781591"/>
            <a:ext cx="2893747" cy="2893736"/>
            <a:chOff x="0" y="0"/>
            <a:chExt cx="6350000" cy="634997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0" name="TextBox 30"/>
          <p:cNvSpPr txBox="1"/>
          <p:nvPr/>
        </p:nvSpPr>
        <p:spPr>
          <a:xfrm>
            <a:off x="7162975" y="7383943"/>
            <a:ext cx="4390001" cy="1107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algn="l">
              <a:lnSpc>
                <a:spcPct val="100000"/>
              </a:lnSpc>
              <a:buClrTx/>
              <a:buSzTx/>
              <a:buFontTx/>
            </a:pPr>
            <a:r>
              <a:rPr lang="en-US" altLang="en-US" sz="4000" b="1" u="none" strike="noStrike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</a:t>
            </a:r>
            <a:r>
              <a:rPr lang="zh-CN" altLang="en-US" sz="3200" b="1" u="none" strike="noStrike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掌握常见传感器的工作原理（结合物理知识）</a:t>
            </a:r>
            <a:endParaRPr lang="zh-CN" altLang="en-US" sz="3200" b="1" u="none" strike="noStrike">
              <a:solidFill>
                <a:srgbClr val="1B4C8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1" name="Group 31"/>
          <p:cNvGrpSpPr/>
          <p:nvPr/>
        </p:nvGrpSpPr>
        <p:grpSpPr>
          <a:xfrm rot="0">
            <a:off x="7582729" y="6385707"/>
            <a:ext cx="3194893" cy="612250"/>
            <a:chOff x="0" y="0"/>
            <a:chExt cx="792782" cy="15192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792782" cy="151924"/>
            </a:xfrm>
            <a:custGeom>
              <a:avLst/>
              <a:gdLst/>
              <a:ahLst/>
              <a:cxnLst/>
              <a:rect l="l" t="t" r="r" b="b"/>
              <a:pathLst>
                <a:path w="792782" h="151924">
                  <a:moveTo>
                    <a:pt x="75962" y="0"/>
                  </a:moveTo>
                  <a:lnTo>
                    <a:pt x="716820" y="0"/>
                  </a:lnTo>
                  <a:cubicBezTo>
                    <a:pt x="736966" y="0"/>
                    <a:pt x="756288" y="8003"/>
                    <a:pt x="770533" y="22249"/>
                  </a:cubicBezTo>
                  <a:cubicBezTo>
                    <a:pt x="784779" y="36494"/>
                    <a:pt x="792782" y="55816"/>
                    <a:pt x="792782" y="75962"/>
                  </a:cubicBezTo>
                  <a:lnTo>
                    <a:pt x="792782" y="75962"/>
                  </a:lnTo>
                  <a:cubicBezTo>
                    <a:pt x="792782" y="96108"/>
                    <a:pt x="784779" y="115429"/>
                    <a:pt x="770533" y="129675"/>
                  </a:cubicBezTo>
                  <a:cubicBezTo>
                    <a:pt x="756288" y="143921"/>
                    <a:pt x="736966" y="151924"/>
                    <a:pt x="716820" y="151924"/>
                  </a:cubicBezTo>
                  <a:lnTo>
                    <a:pt x="75962" y="151924"/>
                  </a:lnTo>
                  <a:cubicBezTo>
                    <a:pt x="55816" y="151924"/>
                    <a:pt x="36494" y="143921"/>
                    <a:pt x="22249" y="129675"/>
                  </a:cubicBezTo>
                  <a:cubicBezTo>
                    <a:pt x="8003" y="115429"/>
                    <a:pt x="0" y="96108"/>
                    <a:pt x="0" y="75962"/>
                  </a:cubicBezTo>
                  <a:lnTo>
                    <a:pt x="0" y="75962"/>
                  </a:lnTo>
                  <a:cubicBezTo>
                    <a:pt x="0" y="55816"/>
                    <a:pt x="8003" y="36494"/>
                    <a:pt x="22249" y="22249"/>
                  </a:cubicBezTo>
                  <a:cubicBezTo>
                    <a:pt x="36494" y="8003"/>
                    <a:pt x="55816" y="0"/>
                    <a:pt x="75962" y="0"/>
                  </a:cubicBezTo>
                  <a:close/>
                </a:path>
              </a:pathLst>
            </a:custGeom>
            <a:solidFill>
              <a:srgbClr val="A7D3EC"/>
            </a:solidFill>
            <a:ln w="3810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133350"/>
              <a:ext cx="792782" cy="285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50"/>
                </a:lnSpc>
                <a:spcBef>
                  <a:spcPct val="0"/>
                </a:spcBef>
              </a:pP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7907100" y="6379958"/>
            <a:ext cx="254615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0"/>
              </a:lnSpc>
            </a:pPr>
            <a:r>
              <a:rPr lang="zh-CN" altLang="en-US" sz="3990" spc="119">
                <a:solidFill>
                  <a:srgbClr val="1B4C84"/>
                </a:solidFill>
                <a:ea typeface="字由点字奇妙体" panose="00020600040101010101" charset="-122"/>
              </a:rPr>
              <a:t>二</a:t>
            </a:r>
            <a:endParaRPr lang="zh-CN" altLang="en-US" sz="3990" spc="119">
              <a:solidFill>
                <a:srgbClr val="1B4C84"/>
              </a:solidFill>
              <a:ea typeface="字由点字奇妙体" panose="00020600040101010101" charset="-122"/>
            </a:endParaRPr>
          </a:p>
        </p:txBody>
      </p:sp>
      <p:sp>
        <p:nvSpPr>
          <p:cNvPr id="35" name="Freeform 35"/>
          <p:cNvSpPr/>
          <p:nvPr/>
        </p:nvSpPr>
        <p:spPr>
          <a:xfrm>
            <a:off x="10265662" y="6609749"/>
            <a:ext cx="225448" cy="164165"/>
          </a:xfrm>
          <a:custGeom>
            <a:avLst/>
            <a:gdLst/>
            <a:ahLst/>
            <a:cxnLst/>
            <a:rect l="l" t="t" r="r" b="b"/>
            <a:pathLst>
              <a:path w="225448" h="164165">
                <a:moveTo>
                  <a:pt x="0" y="0"/>
                </a:moveTo>
                <a:lnTo>
                  <a:pt x="225448" y="0"/>
                </a:lnTo>
                <a:lnTo>
                  <a:pt x="225448" y="164165"/>
                </a:lnTo>
                <a:lnTo>
                  <a:pt x="0" y="1641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381284" r="-177496"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7907100" y="6609749"/>
            <a:ext cx="225448" cy="164165"/>
          </a:xfrm>
          <a:custGeom>
            <a:avLst/>
            <a:gdLst/>
            <a:ahLst/>
            <a:cxnLst/>
            <a:rect l="l" t="t" r="r" b="b"/>
            <a:pathLst>
              <a:path w="225448" h="164165">
                <a:moveTo>
                  <a:pt x="0" y="0"/>
                </a:moveTo>
                <a:lnTo>
                  <a:pt x="225448" y="0"/>
                </a:lnTo>
                <a:lnTo>
                  <a:pt x="225448" y="164165"/>
                </a:lnTo>
                <a:lnTo>
                  <a:pt x="0" y="1641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381284" r="-177496"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1949283" y="2596003"/>
            <a:ext cx="4871465" cy="3543092"/>
          </a:xfrm>
          <a:custGeom>
            <a:avLst/>
            <a:gdLst/>
            <a:ahLst/>
            <a:cxnLst/>
            <a:rect l="l" t="t" r="r" b="b"/>
            <a:pathLst>
              <a:path w="4871465" h="3543092">
                <a:moveTo>
                  <a:pt x="0" y="0"/>
                </a:moveTo>
                <a:lnTo>
                  <a:pt x="4871465" y="0"/>
                </a:lnTo>
                <a:lnTo>
                  <a:pt x="4871465" y="3543092"/>
                </a:lnTo>
                <a:lnTo>
                  <a:pt x="0" y="35430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38" name="Group 38"/>
          <p:cNvGrpSpPr/>
          <p:nvPr/>
        </p:nvGrpSpPr>
        <p:grpSpPr>
          <a:xfrm rot="0">
            <a:off x="12938142" y="2920681"/>
            <a:ext cx="2893747" cy="2893736"/>
            <a:chOff x="0" y="0"/>
            <a:chExt cx="6350000" cy="6349975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0" name="TextBox 40"/>
          <p:cNvSpPr txBox="1"/>
          <p:nvPr/>
        </p:nvSpPr>
        <p:spPr>
          <a:xfrm>
            <a:off x="12412980" y="7383780"/>
            <a:ext cx="4610735" cy="1107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</a:pPr>
            <a:r>
              <a:rPr lang="en-US" altLang="en-US" sz="4000" b="1" u="none" strike="noStrike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</a:t>
            </a:r>
            <a:r>
              <a:rPr lang="zh-CN" altLang="en-US" sz="3200" b="1" u="none" strike="noStrike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联系生活实例，感受传感器对智能生活的影响</a:t>
            </a:r>
            <a:endParaRPr lang="zh-CN" altLang="en-US" sz="3200" b="1" u="none" strike="noStrike">
              <a:solidFill>
                <a:srgbClr val="1B4C8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41" name="Group 41"/>
          <p:cNvGrpSpPr/>
          <p:nvPr/>
        </p:nvGrpSpPr>
        <p:grpSpPr>
          <a:xfrm rot="0">
            <a:off x="12783759" y="6384462"/>
            <a:ext cx="3194893" cy="612250"/>
            <a:chOff x="0" y="0"/>
            <a:chExt cx="792782" cy="151924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792782" cy="151924"/>
            </a:xfrm>
            <a:custGeom>
              <a:avLst/>
              <a:gdLst/>
              <a:ahLst/>
              <a:cxnLst/>
              <a:rect l="l" t="t" r="r" b="b"/>
              <a:pathLst>
                <a:path w="792782" h="151924">
                  <a:moveTo>
                    <a:pt x="75962" y="0"/>
                  </a:moveTo>
                  <a:lnTo>
                    <a:pt x="716820" y="0"/>
                  </a:lnTo>
                  <a:cubicBezTo>
                    <a:pt x="736966" y="0"/>
                    <a:pt x="756288" y="8003"/>
                    <a:pt x="770533" y="22249"/>
                  </a:cubicBezTo>
                  <a:cubicBezTo>
                    <a:pt x="784779" y="36494"/>
                    <a:pt x="792782" y="55816"/>
                    <a:pt x="792782" y="75962"/>
                  </a:cubicBezTo>
                  <a:lnTo>
                    <a:pt x="792782" y="75962"/>
                  </a:lnTo>
                  <a:cubicBezTo>
                    <a:pt x="792782" y="96108"/>
                    <a:pt x="784779" y="115429"/>
                    <a:pt x="770533" y="129675"/>
                  </a:cubicBezTo>
                  <a:cubicBezTo>
                    <a:pt x="756288" y="143921"/>
                    <a:pt x="736966" y="151924"/>
                    <a:pt x="716820" y="151924"/>
                  </a:cubicBezTo>
                  <a:lnTo>
                    <a:pt x="75962" y="151924"/>
                  </a:lnTo>
                  <a:cubicBezTo>
                    <a:pt x="55816" y="151924"/>
                    <a:pt x="36494" y="143921"/>
                    <a:pt x="22249" y="129675"/>
                  </a:cubicBezTo>
                  <a:cubicBezTo>
                    <a:pt x="8003" y="115429"/>
                    <a:pt x="0" y="96108"/>
                    <a:pt x="0" y="75962"/>
                  </a:cubicBezTo>
                  <a:lnTo>
                    <a:pt x="0" y="75962"/>
                  </a:lnTo>
                  <a:cubicBezTo>
                    <a:pt x="0" y="55816"/>
                    <a:pt x="8003" y="36494"/>
                    <a:pt x="22249" y="22249"/>
                  </a:cubicBezTo>
                  <a:cubicBezTo>
                    <a:pt x="36494" y="8003"/>
                    <a:pt x="55816" y="0"/>
                    <a:pt x="75962" y="0"/>
                  </a:cubicBezTo>
                  <a:close/>
                </a:path>
              </a:pathLst>
            </a:custGeom>
            <a:solidFill>
              <a:srgbClr val="A7D3EC"/>
            </a:solidFill>
            <a:ln w="3810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0" y="-133350"/>
              <a:ext cx="792782" cy="285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50"/>
                </a:lnSpc>
                <a:spcBef>
                  <a:spcPct val="0"/>
                </a:spcBef>
              </a:pPr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13108131" y="6378713"/>
            <a:ext cx="254615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0"/>
              </a:lnSpc>
            </a:pPr>
            <a:r>
              <a:rPr lang="zh-CN" altLang="en-US" sz="3990" spc="119">
                <a:solidFill>
                  <a:srgbClr val="1B4C84"/>
                </a:solidFill>
                <a:ea typeface="字由点字奇妙体" panose="00020600040101010101" charset="-122"/>
              </a:rPr>
              <a:t>三</a:t>
            </a:r>
            <a:endParaRPr lang="zh-CN" altLang="en-US" sz="3990" spc="119">
              <a:solidFill>
                <a:srgbClr val="1B4C84"/>
              </a:solidFill>
              <a:ea typeface="字由点字奇妙体" panose="00020600040101010101" charset="-122"/>
            </a:endParaRPr>
          </a:p>
        </p:txBody>
      </p:sp>
      <p:sp>
        <p:nvSpPr>
          <p:cNvPr id="45" name="Freeform 45"/>
          <p:cNvSpPr/>
          <p:nvPr/>
        </p:nvSpPr>
        <p:spPr>
          <a:xfrm>
            <a:off x="15470502" y="6748839"/>
            <a:ext cx="225448" cy="164165"/>
          </a:xfrm>
          <a:custGeom>
            <a:avLst/>
            <a:gdLst/>
            <a:ahLst/>
            <a:cxnLst/>
            <a:rect l="l" t="t" r="r" b="b"/>
            <a:pathLst>
              <a:path w="225448" h="164165">
                <a:moveTo>
                  <a:pt x="0" y="0"/>
                </a:moveTo>
                <a:lnTo>
                  <a:pt x="225448" y="0"/>
                </a:lnTo>
                <a:lnTo>
                  <a:pt x="225448" y="164165"/>
                </a:lnTo>
                <a:lnTo>
                  <a:pt x="0" y="1641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381284" r="-177496"/>
            </a:stretch>
          </a:blipFill>
        </p:spPr>
      </p:sp>
      <p:sp>
        <p:nvSpPr>
          <p:cNvPr id="46" name="Freeform 46"/>
          <p:cNvSpPr/>
          <p:nvPr/>
        </p:nvSpPr>
        <p:spPr>
          <a:xfrm>
            <a:off x="13111941" y="6748839"/>
            <a:ext cx="225448" cy="164165"/>
          </a:xfrm>
          <a:custGeom>
            <a:avLst/>
            <a:gdLst/>
            <a:ahLst/>
            <a:cxnLst/>
            <a:rect l="l" t="t" r="r" b="b"/>
            <a:pathLst>
              <a:path w="225448" h="164165">
                <a:moveTo>
                  <a:pt x="0" y="0"/>
                </a:moveTo>
                <a:lnTo>
                  <a:pt x="225448" y="0"/>
                </a:lnTo>
                <a:lnTo>
                  <a:pt x="225448" y="164165"/>
                </a:lnTo>
                <a:lnTo>
                  <a:pt x="0" y="1641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381284" r="-177496"/>
            </a:stretch>
          </a:blipFill>
        </p:spPr>
      </p:sp>
      <p:sp>
        <p:nvSpPr>
          <p:cNvPr id="47" name="TextBox 47"/>
          <p:cNvSpPr txBox="1"/>
          <p:nvPr/>
        </p:nvSpPr>
        <p:spPr>
          <a:xfrm>
            <a:off x="1657151" y="7383943"/>
            <a:ext cx="4390001" cy="1107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</a:pPr>
            <a:r>
              <a:rPr lang="en-US" altLang="en-US" sz="4000" u="none" strike="noStrike">
                <a:solidFill>
                  <a:srgbClr val="1B4C84"/>
                </a:solidFill>
                <a:ea typeface="字由点字典黑 45J" panose="00020600040101010101" charset="-122"/>
              </a:rPr>
              <a:t></a:t>
            </a:r>
            <a:r>
              <a:rPr lang="en-US" altLang="en-US" sz="3200" b="1" u="none" strike="noStrike">
                <a:solidFill>
                  <a:srgbClr val="1B4C84"/>
                </a:solidFill>
                <a:ea typeface="字由点字典黑 45J" panose="00020600040101010101" charset="-122"/>
              </a:rPr>
              <a:t></a:t>
            </a:r>
            <a:r>
              <a:rPr lang="zh-CN" altLang="en-US" sz="3200" b="1" u="none" strike="noStrike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</a:rPr>
              <a:t>理解传感器的定义、作用及分类</a:t>
            </a:r>
            <a:endParaRPr lang="zh-CN" altLang="en-US" sz="3200" b="1" u="none" strike="noStrike">
              <a:solidFill>
                <a:srgbClr val="1B4C8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9" name="https://docer-ks3.wpscdn.cn/picture/54433040/0c684e15f61432ae30f69f2f124047cc_612.jpg" descr="交通,十字路口,平滑的,全向十字路口,传感器,无人驾驶运输,无人驾驶汽车,自主技术,行人交叉路标志,水泥搅拌车"/>
          <p:cNvPicPr>
            <a:picLocks noChangeAspect="1"/>
          </p:cNvPicPr>
          <p:nvPr/>
        </p:nvPicPr>
        <p:blipFill>
          <a:blip r:embed="rId11"/>
          <a:srcRect l="9697" r="9697"/>
          <a:stretch>
            <a:fillRect/>
          </a:stretch>
        </p:blipFill>
        <p:spPr>
          <a:xfrm>
            <a:off x="7717155" y="2744470"/>
            <a:ext cx="3009265" cy="2933700"/>
          </a:xfrm>
          <a:prstGeom prst="ellipse">
            <a:avLst/>
          </a:prstGeom>
        </p:spPr>
      </p:pic>
      <p:pic>
        <p:nvPicPr>
          <p:cNvPr id="50" name="https://docer-ks3.wpscdn.cn/picture/54650327/fd683c2c4704a50030c9ec50b34c5728_612.jpg" descr="传感器,数字化显示,家用摄像机,相机,监视器,水平画幅,无人,图像,安全"/>
          <p:cNvPicPr>
            <a:picLocks noChangeAspect="1"/>
          </p:cNvPicPr>
          <p:nvPr/>
        </p:nvPicPr>
        <p:blipFill>
          <a:blip r:embed="rId12"/>
          <a:srcRect l="8097" r="8097"/>
          <a:stretch>
            <a:fillRect/>
          </a:stretch>
        </p:blipFill>
        <p:spPr>
          <a:xfrm>
            <a:off x="2442845" y="2777490"/>
            <a:ext cx="2973070" cy="2889885"/>
          </a:xfrm>
          <a:prstGeom prst="ellipse">
            <a:avLst/>
          </a:prstGeom>
        </p:spPr>
      </p:pic>
      <p:pic>
        <p:nvPicPr>
          <p:cNvPr id="51" name="https://docer-ks3.wpscdn.cn/picture/54487626/faa950bf041bf6ecf3921d7b3b78a5bd_612.jpg" descr="智慧,农业,概念,工业,物联网,风,水平画幅,增强现实,组物体,农作物"/>
          <p:cNvPicPr>
            <a:picLocks noChangeAspect="1"/>
          </p:cNvPicPr>
          <p:nvPr/>
        </p:nvPicPr>
        <p:blipFill>
          <a:blip r:embed="rId13"/>
          <a:srcRect l="16736" r="16736"/>
          <a:stretch>
            <a:fillRect/>
          </a:stretch>
        </p:blipFill>
        <p:spPr>
          <a:xfrm>
            <a:off x="12957175" y="2921635"/>
            <a:ext cx="2879090" cy="2883535"/>
          </a:xfrm>
          <a:prstGeom prst="ellipse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-33491"/>
            <a:ext cx="18481141" cy="5584817"/>
            <a:chOff x="0" y="0"/>
            <a:chExt cx="24641521" cy="7446422"/>
          </a:xfrm>
        </p:grpSpPr>
        <p:sp>
          <p:nvSpPr>
            <p:cNvPr id="3" name="Freeform 3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0" y="5551325"/>
            <a:ext cx="18481141" cy="5584817"/>
            <a:chOff x="0" y="0"/>
            <a:chExt cx="24641521" cy="7446422"/>
          </a:xfrm>
        </p:grpSpPr>
        <p:sp>
          <p:nvSpPr>
            <p:cNvPr id="7" name="Freeform 7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378835" y="504646"/>
            <a:ext cx="17423374" cy="9332575"/>
            <a:chOff x="0" y="0"/>
            <a:chExt cx="4588872" cy="24579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88872" cy="2457962"/>
            </a:xfrm>
            <a:custGeom>
              <a:avLst/>
              <a:gdLst/>
              <a:ahLst/>
              <a:cxnLst/>
              <a:rect l="l" t="t" r="r" b="b"/>
              <a:pathLst>
                <a:path w="4588872" h="2457962">
                  <a:moveTo>
                    <a:pt x="16885" y="0"/>
                  </a:moveTo>
                  <a:lnTo>
                    <a:pt x="4571987" y="0"/>
                  </a:lnTo>
                  <a:cubicBezTo>
                    <a:pt x="4576466" y="0"/>
                    <a:pt x="4580760" y="1779"/>
                    <a:pt x="4583927" y="4945"/>
                  </a:cubicBezTo>
                  <a:cubicBezTo>
                    <a:pt x="4587093" y="8112"/>
                    <a:pt x="4588872" y="12407"/>
                    <a:pt x="4588872" y="16885"/>
                  </a:cubicBezTo>
                  <a:lnTo>
                    <a:pt x="4588872" y="2441077"/>
                  </a:lnTo>
                  <a:cubicBezTo>
                    <a:pt x="4588872" y="2445555"/>
                    <a:pt x="4587093" y="2449850"/>
                    <a:pt x="4583927" y="2453017"/>
                  </a:cubicBezTo>
                  <a:cubicBezTo>
                    <a:pt x="4580760" y="2456183"/>
                    <a:pt x="4576466" y="2457962"/>
                    <a:pt x="4571987" y="2457962"/>
                  </a:cubicBezTo>
                  <a:lnTo>
                    <a:pt x="16885" y="2457962"/>
                  </a:lnTo>
                  <a:cubicBezTo>
                    <a:pt x="12407" y="2457962"/>
                    <a:pt x="8112" y="2456183"/>
                    <a:pt x="4945" y="2453017"/>
                  </a:cubicBezTo>
                  <a:cubicBezTo>
                    <a:pt x="1779" y="2449850"/>
                    <a:pt x="0" y="2445555"/>
                    <a:pt x="0" y="2441077"/>
                  </a:cubicBezTo>
                  <a:lnTo>
                    <a:pt x="0" y="16885"/>
                  </a:lnTo>
                  <a:cubicBezTo>
                    <a:pt x="0" y="12407"/>
                    <a:pt x="1779" y="8112"/>
                    <a:pt x="4945" y="4945"/>
                  </a:cubicBezTo>
                  <a:cubicBezTo>
                    <a:pt x="8112" y="1779"/>
                    <a:pt x="12407" y="0"/>
                    <a:pt x="16885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4588872" cy="2591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130225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16802882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5306378" y="1042670"/>
            <a:ext cx="7675245" cy="893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70"/>
              </a:lnSpc>
              <a:spcBef>
                <a:spcPct val="0"/>
              </a:spcBef>
            </a:pPr>
            <a:r>
              <a:rPr lang="zh-CN" altLang="en-US" sz="4975">
                <a:solidFill>
                  <a:srgbClr val="F85768"/>
                </a:solidFill>
                <a:latin typeface="微软雅黑" panose="020B0503020204020204" charset="-122"/>
                <a:ea typeface="微软雅黑" panose="020B0503020204020204" charset="-122"/>
              </a:rPr>
              <a:t>模拟信号</a:t>
            </a:r>
            <a:r>
              <a:rPr lang="en-US" altLang="zh-CN" sz="4975">
                <a:solidFill>
                  <a:srgbClr val="F85768"/>
                </a:solidFill>
                <a:latin typeface="微软雅黑" panose="020B0503020204020204" charset="-122"/>
                <a:ea typeface="微软雅黑" panose="020B0503020204020204" charset="-122"/>
              </a:rPr>
              <a:t>vs</a:t>
            </a:r>
            <a:r>
              <a:rPr lang="zh-CN" altLang="en-US" sz="4975">
                <a:solidFill>
                  <a:srgbClr val="F85768"/>
                </a:solidFill>
                <a:latin typeface="微软雅黑" panose="020B0503020204020204" charset="-122"/>
                <a:ea typeface="微软雅黑" panose="020B0503020204020204" charset="-122"/>
              </a:rPr>
              <a:t>数字信号</a:t>
            </a:r>
            <a:endParaRPr lang="zh-CN" altLang="en-US" sz="4975">
              <a:solidFill>
                <a:srgbClr val="F8576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12661894" y="13334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0" y="0"/>
                </a:moveTo>
                <a:lnTo>
                  <a:pt x="434038" y="0"/>
                </a:lnTo>
                <a:lnTo>
                  <a:pt x="434038" y="389006"/>
                </a:lnTo>
                <a:lnTo>
                  <a:pt x="0" y="389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flipH="1">
            <a:off x="5416741" y="13334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434037" y="0"/>
                </a:moveTo>
                <a:lnTo>
                  <a:pt x="0" y="0"/>
                </a:lnTo>
                <a:lnTo>
                  <a:pt x="0" y="389006"/>
                </a:lnTo>
                <a:lnTo>
                  <a:pt x="434037" y="389006"/>
                </a:lnTo>
                <a:lnTo>
                  <a:pt x="434037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aphicFrame>
        <p:nvGraphicFramePr>
          <p:cNvPr id="20" name="表格 19"/>
          <p:cNvGraphicFramePr/>
          <p:nvPr>
            <p:custDataLst>
              <p:tags r:id="rId4"/>
            </p:custDataLst>
          </p:nvPr>
        </p:nvGraphicFramePr>
        <p:xfrm>
          <a:off x="1464310" y="2576830"/>
          <a:ext cx="15030450" cy="6217920"/>
        </p:xfrm>
        <a:graphic>
          <a:graphicData uri="http://schemas.openxmlformats.org/drawingml/2006/table">
            <a:tbl>
              <a:tblPr/>
              <a:tblGrid>
                <a:gridCol w="5010150"/>
                <a:gridCol w="5010150"/>
                <a:gridCol w="5010150"/>
              </a:tblGrid>
              <a:tr h="735965"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3600" b="1">
                          <a:solidFill>
                            <a:srgbClr val="1C3A6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特性</a:t>
                      </a:r>
                      <a:endParaRPr lang="zh-CN" sz="3600" b="1">
                        <a:solidFill>
                          <a:srgbClr val="1C3A6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6200" marR="76200" marT="38100" marB="38100" anchor="ctr" anchorCtr="0">
                    <a:lnL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CEEFF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3600" b="1">
                          <a:solidFill>
                            <a:srgbClr val="1C3A6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模拟信号</a:t>
                      </a:r>
                      <a:endParaRPr lang="zh-CN" sz="3600" b="1">
                        <a:solidFill>
                          <a:srgbClr val="1C3A6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6200" marR="76200" marT="38100" marB="38100" anchor="ctr" anchorCtr="0">
                    <a:lnL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CEEFF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3600" b="1">
                          <a:solidFill>
                            <a:srgbClr val="1C3A6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数字信号</a:t>
                      </a:r>
                      <a:endParaRPr lang="zh-CN" sz="3600" b="1">
                        <a:solidFill>
                          <a:srgbClr val="1C3A6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6200" marR="76200" marT="38100" marB="38100" anchor="ctr" anchorCtr="0">
                    <a:lnL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DCEEFF"/>
                    </a:solidFill>
                  </a:tcPr>
                </a:tc>
              </a:tr>
              <a:tr h="735965"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3600">
                          <a:solidFill>
                            <a:srgbClr val="1A1A1A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连续性</a:t>
                      </a:r>
                      <a:endParaRPr lang="zh-CN" sz="3600">
                        <a:solidFill>
                          <a:srgbClr val="1A1A1A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6200" marR="76200" marT="38100" marB="38100" anchor="ctr" anchorCtr="0">
                    <a:lnL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3600">
                          <a:solidFill>
                            <a:srgbClr val="1A1A1A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连续变化</a:t>
                      </a:r>
                      <a:endParaRPr lang="zh-CN" sz="3600">
                        <a:solidFill>
                          <a:srgbClr val="1A1A1A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6200" marR="76200" marT="38100" marB="38100" anchor="ctr" anchorCtr="0">
                    <a:lnL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3600">
                          <a:solidFill>
                            <a:srgbClr val="1A1A1A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离散变化</a:t>
                      </a:r>
                      <a:endParaRPr lang="zh-CN" sz="3600">
                        <a:solidFill>
                          <a:srgbClr val="1A1A1A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6200" marR="76200" marT="38100" marB="38100" anchor="ctr" anchorCtr="0">
                    <a:lnL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35965"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3600">
                          <a:solidFill>
                            <a:srgbClr val="1A1A1A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表示方法</a:t>
                      </a:r>
                      <a:endParaRPr lang="zh-CN" sz="3600">
                        <a:solidFill>
                          <a:srgbClr val="1A1A1A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6200" marR="76200" marT="38100" marB="38100" anchor="ctr" anchorCtr="0">
                    <a:lnL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3600">
                          <a:solidFill>
                            <a:srgbClr val="1A1A1A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连续电压或电流</a:t>
                      </a:r>
                      <a:endParaRPr lang="zh-CN" sz="3600">
                        <a:solidFill>
                          <a:srgbClr val="1A1A1A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6200" marR="76200" marT="38100" marB="38100" anchor="ctr" anchorCtr="0">
                    <a:lnL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3600">
                          <a:solidFill>
                            <a:srgbClr val="1A1A1A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二进制数（</a:t>
                      </a:r>
                      <a:r>
                        <a:rPr lang="en-US" altLang="zh-CN" sz="3600">
                          <a:solidFill>
                            <a:srgbClr val="1A1A1A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 </a:t>
                      </a:r>
                      <a:r>
                        <a:rPr lang="zh-CN" altLang="en-US" sz="3600">
                          <a:solidFill>
                            <a:srgbClr val="1A1A1A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或 </a:t>
                      </a:r>
                      <a:r>
                        <a:rPr lang="en-US" altLang="zh-CN" sz="3600">
                          <a:solidFill>
                            <a:srgbClr val="1A1A1A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lang="zh-CN" altLang="en-US" sz="3600">
                          <a:solidFill>
                            <a:srgbClr val="1A1A1A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）</a:t>
                      </a:r>
                      <a:endParaRPr lang="zh-CN" altLang="en-US" sz="3600">
                        <a:solidFill>
                          <a:srgbClr val="1A1A1A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76200" marR="76200" marT="38100" marB="38100" anchor="ctr" anchorCtr="0">
                    <a:lnL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35965"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3600">
                          <a:solidFill>
                            <a:srgbClr val="1A1A1A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抗干扰能力</a:t>
                      </a:r>
                      <a:endParaRPr lang="zh-CN" sz="3600">
                        <a:solidFill>
                          <a:srgbClr val="1A1A1A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6200" marR="76200" marT="38100" marB="38100" anchor="ctr" anchorCtr="0">
                    <a:lnL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3600">
                          <a:solidFill>
                            <a:srgbClr val="1A1A1A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较弱，易受噪音干扰</a:t>
                      </a:r>
                      <a:endParaRPr lang="zh-CN" sz="3600">
                        <a:solidFill>
                          <a:srgbClr val="1A1A1A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6200" marR="76200" marT="38100" marB="38100" anchor="ctr" anchorCtr="0">
                    <a:lnL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3600">
                          <a:solidFill>
                            <a:srgbClr val="1A1A1A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较强，可通过校验和纠错码纠正错误</a:t>
                      </a:r>
                      <a:endParaRPr lang="zh-CN" sz="3600">
                        <a:solidFill>
                          <a:srgbClr val="1A1A1A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6200" marR="76200" marT="38100" marB="38100" anchor="ctr" anchorCtr="0">
                    <a:lnL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35965"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3600">
                          <a:solidFill>
                            <a:srgbClr val="1A1A1A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传输距离</a:t>
                      </a:r>
                      <a:endParaRPr lang="zh-CN" sz="3600">
                        <a:solidFill>
                          <a:srgbClr val="1A1A1A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6200" marR="76200" marT="38100" marB="38100" anchor="ctr" anchorCtr="0">
                    <a:lnL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3600">
                          <a:solidFill>
                            <a:srgbClr val="1A1A1A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较近，信号衰减明显</a:t>
                      </a:r>
                      <a:endParaRPr lang="zh-CN" sz="3600">
                        <a:solidFill>
                          <a:srgbClr val="1A1A1A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6200" marR="76200" marT="38100" marB="38100" anchor="ctr" anchorCtr="0">
                    <a:lnL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3600">
                          <a:solidFill>
                            <a:srgbClr val="1A1A1A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较远，信号衰减较小</a:t>
                      </a:r>
                      <a:endParaRPr lang="zh-CN" sz="3600">
                        <a:solidFill>
                          <a:srgbClr val="1A1A1A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6200" marR="76200" marT="38100" marB="38100" anchor="ctr" anchorCtr="0">
                    <a:lnL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35965"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3600">
                          <a:solidFill>
                            <a:srgbClr val="1A1A1A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应用领域</a:t>
                      </a:r>
                      <a:endParaRPr lang="zh-CN" sz="3600">
                        <a:solidFill>
                          <a:srgbClr val="1A1A1A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6200" marR="76200" marT="38100" marB="38100" anchor="ctr" anchorCtr="0">
                    <a:lnL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3600">
                          <a:solidFill>
                            <a:srgbClr val="1A1A1A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模拟通信、广播等</a:t>
                      </a:r>
                      <a:endParaRPr lang="zh-CN" sz="3600">
                        <a:solidFill>
                          <a:srgbClr val="1A1A1A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6200" marR="76200" marT="38100" marB="38100" anchor="ctr" anchorCtr="0">
                    <a:lnL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3600">
                          <a:solidFill>
                            <a:srgbClr val="1A1A1A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数字通信、计算机等</a:t>
                      </a:r>
                      <a:endParaRPr lang="zh-CN" sz="3600">
                        <a:solidFill>
                          <a:srgbClr val="1A1A1A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6200" marR="76200" marT="38100" marB="38100" anchor="ctr" anchorCtr="0">
                    <a:lnL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L>
                    <a:lnR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175" cap="flat" cmpd="sng">
                      <a:solidFill>
                        <a:srgbClr val="1C3A6F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-33491"/>
            <a:ext cx="18481141" cy="5584817"/>
            <a:chOff x="0" y="0"/>
            <a:chExt cx="24641521" cy="7446422"/>
          </a:xfrm>
        </p:grpSpPr>
        <p:sp>
          <p:nvSpPr>
            <p:cNvPr id="3" name="Freeform 3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0" y="5551325"/>
            <a:ext cx="18481141" cy="5584817"/>
            <a:chOff x="0" y="0"/>
            <a:chExt cx="24641521" cy="7446422"/>
          </a:xfrm>
        </p:grpSpPr>
        <p:sp>
          <p:nvSpPr>
            <p:cNvPr id="7" name="Freeform 7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378835" y="504646"/>
            <a:ext cx="17423374" cy="9332575"/>
            <a:chOff x="0" y="0"/>
            <a:chExt cx="4588872" cy="24579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88872" cy="2457962"/>
            </a:xfrm>
            <a:custGeom>
              <a:avLst/>
              <a:gdLst/>
              <a:ahLst/>
              <a:cxnLst/>
              <a:rect l="l" t="t" r="r" b="b"/>
              <a:pathLst>
                <a:path w="4588872" h="2457962">
                  <a:moveTo>
                    <a:pt x="16885" y="0"/>
                  </a:moveTo>
                  <a:lnTo>
                    <a:pt x="4571987" y="0"/>
                  </a:lnTo>
                  <a:cubicBezTo>
                    <a:pt x="4576466" y="0"/>
                    <a:pt x="4580760" y="1779"/>
                    <a:pt x="4583927" y="4945"/>
                  </a:cubicBezTo>
                  <a:cubicBezTo>
                    <a:pt x="4587093" y="8112"/>
                    <a:pt x="4588872" y="12407"/>
                    <a:pt x="4588872" y="16885"/>
                  </a:cubicBezTo>
                  <a:lnTo>
                    <a:pt x="4588872" y="2441077"/>
                  </a:lnTo>
                  <a:cubicBezTo>
                    <a:pt x="4588872" y="2445555"/>
                    <a:pt x="4587093" y="2449850"/>
                    <a:pt x="4583927" y="2453017"/>
                  </a:cubicBezTo>
                  <a:cubicBezTo>
                    <a:pt x="4580760" y="2456183"/>
                    <a:pt x="4576466" y="2457962"/>
                    <a:pt x="4571987" y="2457962"/>
                  </a:cubicBezTo>
                  <a:lnTo>
                    <a:pt x="16885" y="2457962"/>
                  </a:lnTo>
                  <a:cubicBezTo>
                    <a:pt x="12407" y="2457962"/>
                    <a:pt x="8112" y="2456183"/>
                    <a:pt x="4945" y="2453017"/>
                  </a:cubicBezTo>
                  <a:cubicBezTo>
                    <a:pt x="1779" y="2449850"/>
                    <a:pt x="0" y="2445555"/>
                    <a:pt x="0" y="2441077"/>
                  </a:cubicBezTo>
                  <a:lnTo>
                    <a:pt x="0" y="16885"/>
                  </a:lnTo>
                  <a:cubicBezTo>
                    <a:pt x="0" y="12407"/>
                    <a:pt x="1779" y="8112"/>
                    <a:pt x="4945" y="4945"/>
                  </a:cubicBezTo>
                  <a:cubicBezTo>
                    <a:pt x="8112" y="1779"/>
                    <a:pt x="12407" y="0"/>
                    <a:pt x="16885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4588872" cy="2591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130225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16802882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5306378" y="1042670"/>
            <a:ext cx="7675245" cy="893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70"/>
              </a:lnSpc>
              <a:spcBef>
                <a:spcPct val="0"/>
              </a:spcBef>
            </a:pPr>
            <a:r>
              <a:rPr lang="zh-CN" altLang="en-US" sz="4975">
                <a:solidFill>
                  <a:srgbClr val="F85768"/>
                </a:solidFill>
                <a:latin typeface="微软雅黑" panose="020B0503020204020204" charset="-122"/>
                <a:ea typeface="微软雅黑" panose="020B0503020204020204" charset="-122"/>
              </a:rPr>
              <a:t>校园应用案例</a:t>
            </a:r>
            <a:endParaRPr lang="zh-CN" altLang="en-US" sz="4975">
              <a:solidFill>
                <a:srgbClr val="F8576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12661894" y="13334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0" y="0"/>
                </a:moveTo>
                <a:lnTo>
                  <a:pt x="434038" y="0"/>
                </a:lnTo>
                <a:lnTo>
                  <a:pt x="434038" y="389006"/>
                </a:lnTo>
                <a:lnTo>
                  <a:pt x="0" y="389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flipH="1">
            <a:off x="5416741" y="13334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434037" y="0"/>
                </a:moveTo>
                <a:lnTo>
                  <a:pt x="0" y="0"/>
                </a:lnTo>
                <a:lnTo>
                  <a:pt x="0" y="389006"/>
                </a:lnTo>
                <a:lnTo>
                  <a:pt x="434037" y="389006"/>
                </a:lnTo>
                <a:lnTo>
                  <a:pt x="434037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15" name="图片 14" descr="IMG_2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2476500"/>
            <a:ext cx="8714740" cy="64858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文本框 15"/>
          <p:cNvSpPr txBox="1"/>
          <p:nvPr/>
        </p:nvSpPr>
        <p:spPr>
          <a:xfrm>
            <a:off x="797560" y="2019300"/>
            <a:ext cx="9390380" cy="6887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一、技术优势</a:t>
            </a:r>
            <a:endParaRPr lang="zh-CN" altLang="en-US" sz="2400" b="1">
              <a:solidFill>
                <a:srgbClr val="1B4C8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有线传输（光纤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双绞线）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武汉大学案例：覆盖三校区，支持高清视频（如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1080P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）稳定传输，带宽充足（如杰迈摄像机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4Mbps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即可清晰传输动态画面）。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抗干扰强：避免无线信号被建筑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植被遮挡，适合图书馆、实验室等高密度设备区域。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典型场景适配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主干网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固定区域：光纤保障低延迟、高可靠性。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高密度设备区：千兆光纤支持数百摄像头并发传输。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400" b="1">
              <a:solidFill>
                <a:srgbClr val="1B4C8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 b="1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二、落地挑战</a:t>
            </a:r>
            <a:endParaRPr lang="zh-CN" altLang="en-US" sz="2400" b="1">
              <a:solidFill>
                <a:srgbClr val="1B4C8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有线传输的痛点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部署成本高：露天区域（如操场）需挖掘地面或穿越复杂管网，导致工期延长。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老旧校区兼容难：旧管道无法容纳新型网线，需混合技术（如光纤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+PON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）升级。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无线传输的替代与风险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优势：快速覆盖开阔区域，但易受天气影响（如雨雪导致信号衰减）。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安全隐患：开放环境中易遭黑客攻击（如某高校因未加密链路导致数据泄露）。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-33491"/>
            <a:ext cx="18481141" cy="5584817"/>
            <a:chOff x="0" y="0"/>
            <a:chExt cx="24641521" cy="7446422"/>
          </a:xfrm>
        </p:grpSpPr>
        <p:sp>
          <p:nvSpPr>
            <p:cNvPr id="3" name="Freeform 3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0" y="5551325"/>
            <a:ext cx="18481141" cy="5584817"/>
            <a:chOff x="0" y="0"/>
            <a:chExt cx="24641521" cy="7446422"/>
          </a:xfrm>
        </p:grpSpPr>
        <p:sp>
          <p:nvSpPr>
            <p:cNvPr id="7" name="Freeform 7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788755" y="931767"/>
            <a:ext cx="16710490" cy="8423466"/>
            <a:chOff x="0" y="0"/>
            <a:chExt cx="4401117" cy="22185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01117" cy="2218526"/>
            </a:xfrm>
            <a:custGeom>
              <a:avLst/>
              <a:gdLst/>
              <a:ahLst/>
              <a:cxnLst/>
              <a:rect l="l" t="t" r="r" b="b"/>
              <a:pathLst>
                <a:path w="4401117" h="2218526">
                  <a:moveTo>
                    <a:pt x="17605" y="0"/>
                  </a:moveTo>
                  <a:lnTo>
                    <a:pt x="4383512" y="0"/>
                  </a:lnTo>
                  <a:cubicBezTo>
                    <a:pt x="4388181" y="0"/>
                    <a:pt x="4392659" y="1855"/>
                    <a:pt x="4395961" y="5156"/>
                  </a:cubicBezTo>
                  <a:cubicBezTo>
                    <a:pt x="4399262" y="8458"/>
                    <a:pt x="4401117" y="12936"/>
                    <a:pt x="4401117" y="17605"/>
                  </a:cubicBezTo>
                  <a:lnTo>
                    <a:pt x="4401117" y="2200921"/>
                  </a:lnTo>
                  <a:cubicBezTo>
                    <a:pt x="4401117" y="2210644"/>
                    <a:pt x="4393235" y="2218526"/>
                    <a:pt x="4383512" y="2218526"/>
                  </a:cubicBezTo>
                  <a:lnTo>
                    <a:pt x="17605" y="2218526"/>
                  </a:lnTo>
                  <a:cubicBezTo>
                    <a:pt x="12936" y="2218526"/>
                    <a:pt x="8458" y="2216671"/>
                    <a:pt x="5156" y="2213370"/>
                  </a:cubicBezTo>
                  <a:cubicBezTo>
                    <a:pt x="1855" y="2210068"/>
                    <a:pt x="0" y="2205590"/>
                    <a:pt x="0" y="2200921"/>
                  </a:cubicBezTo>
                  <a:lnTo>
                    <a:pt x="0" y="17605"/>
                  </a:lnTo>
                  <a:cubicBezTo>
                    <a:pt x="0" y="7882"/>
                    <a:pt x="7882" y="0"/>
                    <a:pt x="17605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4401117" cy="23518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4931938" y="6174348"/>
            <a:ext cx="4571150" cy="849594"/>
            <a:chOff x="0" y="0"/>
            <a:chExt cx="1203924" cy="22376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03924" cy="223761"/>
            </a:xfrm>
            <a:custGeom>
              <a:avLst/>
              <a:gdLst/>
              <a:ahLst/>
              <a:cxnLst/>
              <a:rect l="l" t="t" r="r" b="b"/>
              <a:pathLst>
                <a:path w="1203924" h="223761">
                  <a:moveTo>
                    <a:pt x="111881" y="0"/>
                  </a:moveTo>
                  <a:lnTo>
                    <a:pt x="1092044" y="0"/>
                  </a:lnTo>
                  <a:cubicBezTo>
                    <a:pt x="1121716" y="0"/>
                    <a:pt x="1150173" y="11787"/>
                    <a:pt x="1171155" y="32769"/>
                  </a:cubicBezTo>
                  <a:cubicBezTo>
                    <a:pt x="1192137" y="53751"/>
                    <a:pt x="1203924" y="82208"/>
                    <a:pt x="1203924" y="111881"/>
                  </a:cubicBezTo>
                  <a:lnTo>
                    <a:pt x="1203924" y="111881"/>
                  </a:lnTo>
                  <a:cubicBezTo>
                    <a:pt x="1203924" y="141553"/>
                    <a:pt x="1192137" y="170011"/>
                    <a:pt x="1171155" y="190992"/>
                  </a:cubicBezTo>
                  <a:cubicBezTo>
                    <a:pt x="1150173" y="211974"/>
                    <a:pt x="1121716" y="223761"/>
                    <a:pt x="1092044" y="223761"/>
                  </a:cubicBezTo>
                  <a:lnTo>
                    <a:pt x="111881" y="223761"/>
                  </a:lnTo>
                  <a:cubicBezTo>
                    <a:pt x="82208" y="223761"/>
                    <a:pt x="53751" y="211974"/>
                    <a:pt x="32769" y="190992"/>
                  </a:cubicBezTo>
                  <a:cubicBezTo>
                    <a:pt x="11787" y="170011"/>
                    <a:pt x="0" y="141553"/>
                    <a:pt x="0" y="111881"/>
                  </a:cubicBezTo>
                  <a:lnTo>
                    <a:pt x="0" y="111881"/>
                  </a:lnTo>
                  <a:cubicBezTo>
                    <a:pt x="0" y="82208"/>
                    <a:pt x="11787" y="53751"/>
                    <a:pt x="32769" y="32769"/>
                  </a:cubicBezTo>
                  <a:cubicBezTo>
                    <a:pt x="53751" y="11787"/>
                    <a:pt x="82208" y="0"/>
                    <a:pt x="111881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33350"/>
              <a:ext cx="1203924" cy="3571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8757124" y="6174348"/>
            <a:ext cx="4571150" cy="849594"/>
            <a:chOff x="0" y="0"/>
            <a:chExt cx="1203924" cy="22376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03924" cy="223761"/>
            </a:xfrm>
            <a:custGeom>
              <a:avLst/>
              <a:gdLst/>
              <a:ahLst/>
              <a:cxnLst/>
              <a:rect l="l" t="t" r="r" b="b"/>
              <a:pathLst>
                <a:path w="1203924" h="223761">
                  <a:moveTo>
                    <a:pt x="111881" y="0"/>
                  </a:moveTo>
                  <a:lnTo>
                    <a:pt x="1092044" y="0"/>
                  </a:lnTo>
                  <a:cubicBezTo>
                    <a:pt x="1121716" y="0"/>
                    <a:pt x="1150173" y="11787"/>
                    <a:pt x="1171155" y="32769"/>
                  </a:cubicBezTo>
                  <a:cubicBezTo>
                    <a:pt x="1192137" y="53751"/>
                    <a:pt x="1203924" y="82208"/>
                    <a:pt x="1203924" y="111881"/>
                  </a:cubicBezTo>
                  <a:lnTo>
                    <a:pt x="1203924" y="111881"/>
                  </a:lnTo>
                  <a:cubicBezTo>
                    <a:pt x="1203924" y="141553"/>
                    <a:pt x="1192137" y="170011"/>
                    <a:pt x="1171155" y="190992"/>
                  </a:cubicBezTo>
                  <a:cubicBezTo>
                    <a:pt x="1150173" y="211974"/>
                    <a:pt x="1121716" y="223761"/>
                    <a:pt x="1092044" y="223761"/>
                  </a:cubicBezTo>
                  <a:lnTo>
                    <a:pt x="111881" y="223761"/>
                  </a:lnTo>
                  <a:cubicBezTo>
                    <a:pt x="82208" y="223761"/>
                    <a:pt x="53751" y="211974"/>
                    <a:pt x="32769" y="190992"/>
                  </a:cubicBezTo>
                  <a:cubicBezTo>
                    <a:pt x="11787" y="170011"/>
                    <a:pt x="0" y="141553"/>
                    <a:pt x="0" y="111881"/>
                  </a:cubicBezTo>
                  <a:lnTo>
                    <a:pt x="0" y="111881"/>
                  </a:lnTo>
                  <a:cubicBezTo>
                    <a:pt x="0" y="82208"/>
                    <a:pt x="11787" y="53751"/>
                    <a:pt x="32769" y="32769"/>
                  </a:cubicBezTo>
                  <a:cubicBezTo>
                    <a:pt x="53751" y="11787"/>
                    <a:pt x="82208" y="0"/>
                    <a:pt x="111881" y="0"/>
                  </a:cubicBezTo>
                  <a:close/>
                </a:path>
              </a:pathLst>
            </a:custGeom>
            <a:solidFill>
              <a:srgbClr val="A7D3EC"/>
            </a:solidFill>
            <a:ln cap="rnd">
              <a:noFill/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133350"/>
              <a:ext cx="1203924" cy="3571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50"/>
                </a:lnSpc>
                <a:spcBef>
                  <a:spcPct val="0"/>
                </a:spcBef>
              </a:pPr>
            </a:p>
          </p:txBody>
        </p:sp>
      </p:grpSp>
      <p:sp>
        <p:nvSpPr>
          <p:cNvPr id="19" name="Freeform 19"/>
          <p:cNvSpPr/>
          <p:nvPr/>
        </p:nvSpPr>
        <p:spPr>
          <a:xfrm>
            <a:off x="16389495" y="406385"/>
            <a:ext cx="1529004" cy="1574264"/>
          </a:xfrm>
          <a:custGeom>
            <a:avLst/>
            <a:gdLst/>
            <a:ahLst/>
            <a:cxnLst/>
            <a:rect l="l" t="t" r="r" b="b"/>
            <a:pathLst>
              <a:path w="1529004" h="1574264">
                <a:moveTo>
                  <a:pt x="0" y="0"/>
                </a:moveTo>
                <a:lnTo>
                  <a:pt x="1529004" y="0"/>
                </a:lnTo>
                <a:lnTo>
                  <a:pt x="1529004" y="1574264"/>
                </a:lnTo>
                <a:lnTo>
                  <a:pt x="0" y="15742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3697189" y="5257107"/>
            <a:ext cx="4105630" cy="4897372"/>
          </a:xfrm>
          <a:custGeom>
            <a:avLst/>
            <a:gdLst/>
            <a:ahLst/>
            <a:cxnLst/>
            <a:rect l="l" t="t" r="r" b="b"/>
            <a:pathLst>
              <a:path w="4105630" h="4897372">
                <a:moveTo>
                  <a:pt x="0" y="0"/>
                </a:moveTo>
                <a:lnTo>
                  <a:pt x="4105630" y="0"/>
                </a:lnTo>
                <a:lnTo>
                  <a:pt x="4105630" y="4897372"/>
                </a:lnTo>
                <a:lnTo>
                  <a:pt x="0" y="48973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5034619" y="6259102"/>
            <a:ext cx="3825186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zh-CN" altLang="en-US" sz="3600">
                <a:solidFill>
                  <a:srgbClr val="1B4C84"/>
                </a:solidFill>
                <a:ea typeface="字由点字奇妙体" panose="00020600040101010101" charset="-122"/>
              </a:rPr>
              <a:t>第二组</a:t>
            </a:r>
            <a:endParaRPr lang="zh-CN" altLang="en-US" sz="3600">
              <a:solidFill>
                <a:srgbClr val="1B4C84"/>
              </a:solidFill>
              <a:ea typeface="字由点字奇妙体" panose="00020600040101010101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8943615" y="6259102"/>
            <a:ext cx="4198168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zh-CN" altLang="en-US" sz="3600">
                <a:solidFill>
                  <a:srgbClr val="1B4C84"/>
                </a:solidFill>
                <a:latin typeface="字由点字奇妙体" panose="00020600040101010101" charset="-122"/>
                <a:ea typeface="字由点字奇妙体" panose="00020600040101010101" charset="-122"/>
              </a:rPr>
              <a:t>选择性必修</a:t>
            </a:r>
            <a:endParaRPr lang="zh-CN" altLang="en-US" sz="3600">
              <a:solidFill>
                <a:srgbClr val="1B4C84"/>
              </a:solidFill>
              <a:latin typeface="字由点字奇妙体" panose="00020600040101010101" charset="-122"/>
              <a:ea typeface="字由点字奇妙体" panose="00020600040101010101" charset="-12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318841" y="3190182"/>
            <a:ext cx="13650318" cy="2066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 spc="1380">
                <a:solidFill>
                  <a:srgbClr val="1B4C84"/>
                </a:solidFill>
                <a:ea typeface="字由点字奇妙体" panose="00020600040101010101" charset="-122"/>
              </a:rPr>
              <a:t>感谢您的观看</a:t>
            </a:r>
            <a:endParaRPr lang="en-US" sz="12000" spc="1380">
              <a:solidFill>
                <a:srgbClr val="1B4C84"/>
              </a:solidFill>
              <a:ea typeface="字由点字奇妙体" panose="00020600040101010101" charset="-122"/>
            </a:endParaRPr>
          </a:p>
        </p:txBody>
      </p:sp>
      <p:pic>
        <p:nvPicPr>
          <p:cNvPr id="28" name="图片 27" descr="新校徽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04800" y="342900"/>
            <a:ext cx="1543050" cy="15189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-33491"/>
            <a:ext cx="18481141" cy="5584817"/>
            <a:chOff x="0" y="0"/>
            <a:chExt cx="24641521" cy="7446422"/>
          </a:xfrm>
        </p:grpSpPr>
        <p:sp>
          <p:nvSpPr>
            <p:cNvPr id="3" name="Freeform 3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0" y="5551325"/>
            <a:ext cx="18481141" cy="5584817"/>
            <a:chOff x="0" y="0"/>
            <a:chExt cx="24641521" cy="7446422"/>
          </a:xfrm>
        </p:grpSpPr>
        <p:sp>
          <p:nvSpPr>
            <p:cNvPr id="7" name="Freeform 7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788755" y="931767"/>
            <a:ext cx="16710490" cy="8423466"/>
            <a:chOff x="0" y="0"/>
            <a:chExt cx="4401117" cy="22185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01117" cy="2218526"/>
            </a:xfrm>
            <a:custGeom>
              <a:avLst/>
              <a:gdLst/>
              <a:ahLst/>
              <a:cxnLst/>
              <a:rect l="l" t="t" r="r" b="b"/>
              <a:pathLst>
                <a:path w="4401117" h="2218526">
                  <a:moveTo>
                    <a:pt x="17605" y="0"/>
                  </a:moveTo>
                  <a:lnTo>
                    <a:pt x="4383512" y="0"/>
                  </a:lnTo>
                  <a:cubicBezTo>
                    <a:pt x="4388181" y="0"/>
                    <a:pt x="4392659" y="1855"/>
                    <a:pt x="4395961" y="5156"/>
                  </a:cubicBezTo>
                  <a:cubicBezTo>
                    <a:pt x="4399262" y="8458"/>
                    <a:pt x="4401117" y="12936"/>
                    <a:pt x="4401117" y="17605"/>
                  </a:cubicBezTo>
                  <a:lnTo>
                    <a:pt x="4401117" y="2200921"/>
                  </a:lnTo>
                  <a:cubicBezTo>
                    <a:pt x="4401117" y="2210644"/>
                    <a:pt x="4393235" y="2218526"/>
                    <a:pt x="4383512" y="2218526"/>
                  </a:cubicBezTo>
                  <a:lnTo>
                    <a:pt x="17605" y="2218526"/>
                  </a:lnTo>
                  <a:cubicBezTo>
                    <a:pt x="12936" y="2218526"/>
                    <a:pt x="8458" y="2216671"/>
                    <a:pt x="5156" y="2213370"/>
                  </a:cubicBezTo>
                  <a:cubicBezTo>
                    <a:pt x="1855" y="2210068"/>
                    <a:pt x="0" y="2205590"/>
                    <a:pt x="0" y="2200921"/>
                  </a:cubicBezTo>
                  <a:lnTo>
                    <a:pt x="0" y="17605"/>
                  </a:lnTo>
                  <a:cubicBezTo>
                    <a:pt x="0" y="7882"/>
                    <a:pt x="7882" y="0"/>
                    <a:pt x="17605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4401117" cy="23518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</a:p>
          </p:txBody>
        </p:sp>
      </p:grpSp>
      <p:sp>
        <p:nvSpPr>
          <p:cNvPr id="13" name="Freeform 13"/>
          <p:cNvSpPr/>
          <p:nvPr/>
        </p:nvSpPr>
        <p:spPr>
          <a:xfrm>
            <a:off x="16389495" y="406385"/>
            <a:ext cx="1529004" cy="1574264"/>
          </a:xfrm>
          <a:custGeom>
            <a:avLst/>
            <a:gdLst/>
            <a:ahLst/>
            <a:cxnLst/>
            <a:rect l="l" t="t" r="r" b="b"/>
            <a:pathLst>
              <a:path w="1529004" h="1574264">
                <a:moveTo>
                  <a:pt x="0" y="0"/>
                </a:moveTo>
                <a:lnTo>
                  <a:pt x="1529004" y="0"/>
                </a:lnTo>
                <a:lnTo>
                  <a:pt x="1529004" y="1574264"/>
                </a:lnTo>
                <a:lnTo>
                  <a:pt x="0" y="1574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389495" y="8145735"/>
            <a:ext cx="1529004" cy="1574264"/>
          </a:xfrm>
          <a:custGeom>
            <a:avLst/>
            <a:gdLst/>
            <a:ahLst/>
            <a:cxnLst/>
            <a:rect l="l" t="t" r="r" b="b"/>
            <a:pathLst>
              <a:path w="1529004" h="1574264">
                <a:moveTo>
                  <a:pt x="0" y="0"/>
                </a:moveTo>
                <a:lnTo>
                  <a:pt x="1529004" y="0"/>
                </a:lnTo>
                <a:lnTo>
                  <a:pt x="1529004" y="1574264"/>
                </a:lnTo>
                <a:lnTo>
                  <a:pt x="0" y="1574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378835" y="8243995"/>
            <a:ext cx="1529004" cy="1574264"/>
          </a:xfrm>
          <a:custGeom>
            <a:avLst/>
            <a:gdLst/>
            <a:ahLst/>
            <a:cxnLst/>
            <a:rect l="l" t="t" r="r" b="b"/>
            <a:pathLst>
              <a:path w="1529004" h="1574264">
                <a:moveTo>
                  <a:pt x="1529004" y="0"/>
                </a:moveTo>
                <a:lnTo>
                  <a:pt x="0" y="0"/>
                </a:lnTo>
                <a:lnTo>
                  <a:pt x="0" y="1574264"/>
                </a:lnTo>
                <a:lnTo>
                  <a:pt x="1529004" y="1574264"/>
                </a:lnTo>
                <a:lnTo>
                  <a:pt x="15290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 rot="0">
            <a:off x="3144980" y="3938955"/>
            <a:ext cx="3871297" cy="901753"/>
            <a:chOff x="0" y="0"/>
            <a:chExt cx="960625" cy="22376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60625" cy="223761"/>
            </a:xfrm>
            <a:custGeom>
              <a:avLst/>
              <a:gdLst/>
              <a:ahLst/>
              <a:cxnLst/>
              <a:rect l="l" t="t" r="r" b="b"/>
              <a:pathLst>
                <a:path w="960625" h="223761">
                  <a:moveTo>
                    <a:pt x="111881" y="0"/>
                  </a:moveTo>
                  <a:lnTo>
                    <a:pt x="848744" y="0"/>
                  </a:lnTo>
                  <a:cubicBezTo>
                    <a:pt x="878417" y="0"/>
                    <a:pt x="906874" y="11787"/>
                    <a:pt x="927856" y="32769"/>
                  </a:cubicBezTo>
                  <a:cubicBezTo>
                    <a:pt x="948838" y="53751"/>
                    <a:pt x="960625" y="82208"/>
                    <a:pt x="960625" y="111881"/>
                  </a:cubicBezTo>
                  <a:lnTo>
                    <a:pt x="960625" y="111881"/>
                  </a:lnTo>
                  <a:cubicBezTo>
                    <a:pt x="960625" y="141553"/>
                    <a:pt x="948838" y="170011"/>
                    <a:pt x="927856" y="190992"/>
                  </a:cubicBezTo>
                  <a:cubicBezTo>
                    <a:pt x="906874" y="211974"/>
                    <a:pt x="878417" y="223761"/>
                    <a:pt x="848744" y="223761"/>
                  </a:cubicBezTo>
                  <a:lnTo>
                    <a:pt x="111881" y="223761"/>
                  </a:lnTo>
                  <a:cubicBezTo>
                    <a:pt x="82208" y="223761"/>
                    <a:pt x="53751" y="211974"/>
                    <a:pt x="32769" y="190992"/>
                  </a:cubicBezTo>
                  <a:cubicBezTo>
                    <a:pt x="11787" y="170011"/>
                    <a:pt x="0" y="141553"/>
                    <a:pt x="0" y="111881"/>
                  </a:cubicBezTo>
                  <a:lnTo>
                    <a:pt x="0" y="111881"/>
                  </a:lnTo>
                  <a:cubicBezTo>
                    <a:pt x="0" y="82208"/>
                    <a:pt x="11787" y="53751"/>
                    <a:pt x="32769" y="32769"/>
                  </a:cubicBezTo>
                  <a:cubicBezTo>
                    <a:pt x="53751" y="11787"/>
                    <a:pt x="82208" y="0"/>
                    <a:pt x="111881" y="0"/>
                  </a:cubicBezTo>
                  <a:close/>
                </a:path>
              </a:pathLst>
            </a:custGeom>
            <a:solidFill>
              <a:srgbClr val="A7D3EC"/>
            </a:solidFill>
            <a:ln w="3810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133350"/>
              <a:ext cx="960625" cy="3571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5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0" name="Group 20"/>
          <p:cNvGrpSpPr/>
          <p:nvPr/>
        </p:nvGrpSpPr>
        <p:grpSpPr>
          <a:xfrm rot="0">
            <a:off x="3144980" y="6390985"/>
            <a:ext cx="3871297" cy="901753"/>
            <a:chOff x="0" y="0"/>
            <a:chExt cx="960625" cy="22376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60625" cy="223761"/>
            </a:xfrm>
            <a:custGeom>
              <a:avLst/>
              <a:gdLst/>
              <a:ahLst/>
              <a:cxnLst/>
              <a:rect l="l" t="t" r="r" b="b"/>
              <a:pathLst>
                <a:path w="960625" h="223761">
                  <a:moveTo>
                    <a:pt x="111881" y="0"/>
                  </a:moveTo>
                  <a:lnTo>
                    <a:pt x="848744" y="0"/>
                  </a:lnTo>
                  <a:cubicBezTo>
                    <a:pt x="878417" y="0"/>
                    <a:pt x="906874" y="11787"/>
                    <a:pt x="927856" y="32769"/>
                  </a:cubicBezTo>
                  <a:cubicBezTo>
                    <a:pt x="948838" y="53751"/>
                    <a:pt x="960625" y="82208"/>
                    <a:pt x="960625" y="111881"/>
                  </a:cubicBezTo>
                  <a:lnTo>
                    <a:pt x="960625" y="111881"/>
                  </a:lnTo>
                  <a:cubicBezTo>
                    <a:pt x="960625" y="141553"/>
                    <a:pt x="948838" y="170011"/>
                    <a:pt x="927856" y="190992"/>
                  </a:cubicBezTo>
                  <a:cubicBezTo>
                    <a:pt x="906874" y="211974"/>
                    <a:pt x="878417" y="223761"/>
                    <a:pt x="848744" y="223761"/>
                  </a:cubicBezTo>
                  <a:lnTo>
                    <a:pt x="111881" y="223761"/>
                  </a:lnTo>
                  <a:cubicBezTo>
                    <a:pt x="82208" y="223761"/>
                    <a:pt x="53751" y="211974"/>
                    <a:pt x="32769" y="190992"/>
                  </a:cubicBezTo>
                  <a:cubicBezTo>
                    <a:pt x="11787" y="170011"/>
                    <a:pt x="0" y="141553"/>
                    <a:pt x="0" y="111881"/>
                  </a:cubicBezTo>
                  <a:lnTo>
                    <a:pt x="0" y="111881"/>
                  </a:lnTo>
                  <a:cubicBezTo>
                    <a:pt x="0" y="82208"/>
                    <a:pt x="11787" y="53751"/>
                    <a:pt x="32769" y="32769"/>
                  </a:cubicBezTo>
                  <a:cubicBezTo>
                    <a:pt x="53751" y="11787"/>
                    <a:pt x="82208" y="0"/>
                    <a:pt x="111881" y="0"/>
                  </a:cubicBezTo>
                  <a:close/>
                </a:path>
              </a:pathLst>
            </a:custGeom>
            <a:solidFill>
              <a:srgbClr val="A7D3EC"/>
            </a:solidFill>
            <a:ln w="3810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133350"/>
              <a:ext cx="960625" cy="3571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5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3" name="Group 23"/>
          <p:cNvGrpSpPr/>
          <p:nvPr/>
        </p:nvGrpSpPr>
        <p:grpSpPr>
          <a:xfrm rot="0">
            <a:off x="2058817" y="5056787"/>
            <a:ext cx="5019739" cy="192477"/>
            <a:chOff x="0" y="0"/>
            <a:chExt cx="6692986" cy="25663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321797" cy="256636"/>
            </a:xfrm>
            <a:custGeom>
              <a:avLst/>
              <a:gdLst/>
              <a:ahLst/>
              <a:cxnLst/>
              <a:rect l="l" t="t" r="r" b="b"/>
              <a:pathLst>
                <a:path w="2321797" h="256636">
                  <a:moveTo>
                    <a:pt x="0" y="0"/>
                  </a:moveTo>
                  <a:lnTo>
                    <a:pt x="2321797" y="0"/>
                  </a:lnTo>
                  <a:lnTo>
                    <a:pt x="2321797" y="256636"/>
                  </a:lnTo>
                  <a:lnTo>
                    <a:pt x="0" y="2566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2497157" y="0"/>
              <a:ext cx="2321797" cy="256636"/>
            </a:xfrm>
            <a:custGeom>
              <a:avLst/>
              <a:gdLst/>
              <a:ahLst/>
              <a:cxnLst/>
              <a:rect l="l" t="t" r="r" b="b"/>
              <a:pathLst>
                <a:path w="2321797" h="256636">
                  <a:moveTo>
                    <a:pt x="0" y="0"/>
                  </a:moveTo>
                  <a:lnTo>
                    <a:pt x="2321796" y="0"/>
                  </a:lnTo>
                  <a:lnTo>
                    <a:pt x="2321796" y="256636"/>
                  </a:lnTo>
                  <a:lnTo>
                    <a:pt x="0" y="2566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4996753" y="0"/>
              <a:ext cx="1696232" cy="256636"/>
            </a:xfrm>
            <a:custGeom>
              <a:avLst/>
              <a:gdLst/>
              <a:ahLst/>
              <a:cxnLst/>
              <a:rect l="l" t="t" r="r" b="b"/>
              <a:pathLst>
                <a:path w="1696232" h="256636">
                  <a:moveTo>
                    <a:pt x="0" y="0"/>
                  </a:moveTo>
                  <a:lnTo>
                    <a:pt x="1696233" y="0"/>
                  </a:lnTo>
                  <a:lnTo>
                    <a:pt x="1696233" y="256636"/>
                  </a:lnTo>
                  <a:lnTo>
                    <a:pt x="0" y="2566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r="-36879"/>
              </a:stretch>
            </a:blipFill>
          </p:spPr>
        </p:sp>
      </p:grpSp>
      <p:sp>
        <p:nvSpPr>
          <p:cNvPr id="27" name="Freeform 27"/>
          <p:cNvSpPr/>
          <p:nvPr/>
        </p:nvSpPr>
        <p:spPr>
          <a:xfrm>
            <a:off x="2058817" y="7522386"/>
            <a:ext cx="1741348" cy="192477"/>
          </a:xfrm>
          <a:custGeom>
            <a:avLst/>
            <a:gdLst/>
            <a:ahLst/>
            <a:cxnLst/>
            <a:rect l="l" t="t" r="r" b="b"/>
            <a:pathLst>
              <a:path w="1741348" h="192477">
                <a:moveTo>
                  <a:pt x="0" y="0"/>
                </a:moveTo>
                <a:lnTo>
                  <a:pt x="1741347" y="0"/>
                </a:lnTo>
                <a:lnTo>
                  <a:pt x="1741347" y="192477"/>
                </a:lnTo>
                <a:lnTo>
                  <a:pt x="0" y="1924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3931684" y="7522386"/>
            <a:ext cx="1741348" cy="192477"/>
          </a:xfrm>
          <a:custGeom>
            <a:avLst/>
            <a:gdLst/>
            <a:ahLst/>
            <a:cxnLst/>
            <a:rect l="l" t="t" r="r" b="b"/>
            <a:pathLst>
              <a:path w="1741348" h="192477">
                <a:moveTo>
                  <a:pt x="0" y="0"/>
                </a:moveTo>
                <a:lnTo>
                  <a:pt x="1741348" y="0"/>
                </a:lnTo>
                <a:lnTo>
                  <a:pt x="1741348" y="192477"/>
                </a:lnTo>
                <a:lnTo>
                  <a:pt x="0" y="1924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5806382" y="7522386"/>
            <a:ext cx="1272174" cy="192477"/>
          </a:xfrm>
          <a:custGeom>
            <a:avLst/>
            <a:gdLst/>
            <a:ahLst/>
            <a:cxnLst/>
            <a:rect l="l" t="t" r="r" b="b"/>
            <a:pathLst>
              <a:path w="1272174" h="192477">
                <a:moveTo>
                  <a:pt x="0" y="0"/>
                </a:moveTo>
                <a:lnTo>
                  <a:pt x="1272174" y="0"/>
                </a:lnTo>
                <a:lnTo>
                  <a:pt x="1272174" y="192477"/>
                </a:lnTo>
                <a:lnTo>
                  <a:pt x="0" y="1924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36879"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3865251" y="3885931"/>
            <a:ext cx="2880817" cy="810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5"/>
              </a:lnSpc>
              <a:spcBef>
                <a:spcPct val="0"/>
              </a:spcBef>
            </a:pPr>
            <a:r>
              <a:rPr lang="zh-CN" altLang="en-US" sz="4515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</a:rPr>
              <a:t>体验探索</a:t>
            </a:r>
            <a:endParaRPr lang="zh-CN" altLang="en-US" sz="4515">
              <a:solidFill>
                <a:srgbClr val="1B4C8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3865251" y="6337961"/>
            <a:ext cx="2880817" cy="810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5"/>
              </a:lnSpc>
              <a:spcBef>
                <a:spcPct val="0"/>
              </a:spcBef>
            </a:pPr>
            <a:r>
              <a:rPr lang="zh-CN" altLang="en-US" sz="4515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</a:rPr>
              <a:t>分类原理</a:t>
            </a:r>
            <a:endParaRPr lang="zh-CN" altLang="en-US" sz="4515">
              <a:solidFill>
                <a:srgbClr val="1B4C8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2" name="Group 32"/>
          <p:cNvGrpSpPr/>
          <p:nvPr/>
        </p:nvGrpSpPr>
        <p:grpSpPr>
          <a:xfrm rot="0">
            <a:off x="12399287" y="3938955"/>
            <a:ext cx="3871297" cy="901753"/>
            <a:chOff x="0" y="0"/>
            <a:chExt cx="960625" cy="223761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960625" cy="223761"/>
            </a:xfrm>
            <a:custGeom>
              <a:avLst/>
              <a:gdLst/>
              <a:ahLst/>
              <a:cxnLst/>
              <a:rect l="l" t="t" r="r" b="b"/>
              <a:pathLst>
                <a:path w="960625" h="223761">
                  <a:moveTo>
                    <a:pt x="111881" y="0"/>
                  </a:moveTo>
                  <a:lnTo>
                    <a:pt x="848744" y="0"/>
                  </a:lnTo>
                  <a:cubicBezTo>
                    <a:pt x="878417" y="0"/>
                    <a:pt x="906874" y="11787"/>
                    <a:pt x="927856" y="32769"/>
                  </a:cubicBezTo>
                  <a:cubicBezTo>
                    <a:pt x="948838" y="53751"/>
                    <a:pt x="960625" y="82208"/>
                    <a:pt x="960625" y="111881"/>
                  </a:cubicBezTo>
                  <a:lnTo>
                    <a:pt x="960625" y="111881"/>
                  </a:lnTo>
                  <a:cubicBezTo>
                    <a:pt x="960625" y="141553"/>
                    <a:pt x="948838" y="170011"/>
                    <a:pt x="927856" y="190992"/>
                  </a:cubicBezTo>
                  <a:cubicBezTo>
                    <a:pt x="906874" y="211974"/>
                    <a:pt x="878417" y="223761"/>
                    <a:pt x="848744" y="223761"/>
                  </a:cubicBezTo>
                  <a:lnTo>
                    <a:pt x="111881" y="223761"/>
                  </a:lnTo>
                  <a:cubicBezTo>
                    <a:pt x="82208" y="223761"/>
                    <a:pt x="53751" y="211974"/>
                    <a:pt x="32769" y="190992"/>
                  </a:cubicBezTo>
                  <a:cubicBezTo>
                    <a:pt x="11787" y="170011"/>
                    <a:pt x="0" y="141553"/>
                    <a:pt x="0" y="111881"/>
                  </a:cubicBezTo>
                  <a:lnTo>
                    <a:pt x="0" y="111881"/>
                  </a:lnTo>
                  <a:cubicBezTo>
                    <a:pt x="0" y="82208"/>
                    <a:pt x="11787" y="53751"/>
                    <a:pt x="32769" y="32769"/>
                  </a:cubicBezTo>
                  <a:cubicBezTo>
                    <a:pt x="53751" y="11787"/>
                    <a:pt x="82208" y="0"/>
                    <a:pt x="111881" y="0"/>
                  </a:cubicBezTo>
                  <a:close/>
                </a:path>
              </a:pathLst>
            </a:custGeom>
            <a:solidFill>
              <a:srgbClr val="A7D3EC"/>
            </a:solidFill>
            <a:ln w="3810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133350"/>
              <a:ext cx="960625" cy="3571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5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35" name="Group 35"/>
          <p:cNvGrpSpPr/>
          <p:nvPr/>
        </p:nvGrpSpPr>
        <p:grpSpPr>
          <a:xfrm rot="0">
            <a:off x="12399287" y="6390985"/>
            <a:ext cx="3871297" cy="901753"/>
            <a:chOff x="0" y="0"/>
            <a:chExt cx="960625" cy="223761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960625" cy="223761"/>
            </a:xfrm>
            <a:custGeom>
              <a:avLst/>
              <a:gdLst/>
              <a:ahLst/>
              <a:cxnLst/>
              <a:rect l="l" t="t" r="r" b="b"/>
              <a:pathLst>
                <a:path w="960625" h="223761">
                  <a:moveTo>
                    <a:pt x="111881" y="0"/>
                  </a:moveTo>
                  <a:lnTo>
                    <a:pt x="848744" y="0"/>
                  </a:lnTo>
                  <a:cubicBezTo>
                    <a:pt x="878417" y="0"/>
                    <a:pt x="906874" y="11787"/>
                    <a:pt x="927856" y="32769"/>
                  </a:cubicBezTo>
                  <a:cubicBezTo>
                    <a:pt x="948838" y="53751"/>
                    <a:pt x="960625" y="82208"/>
                    <a:pt x="960625" y="111881"/>
                  </a:cubicBezTo>
                  <a:lnTo>
                    <a:pt x="960625" y="111881"/>
                  </a:lnTo>
                  <a:cubicBezTo>
                    <a:pt x="960625" y="141553"/>
                    <a:pt x="948838" y="170011"/>
                    <a:pt x="927856" y="190992"/>
                  </a:cubicBezTo>
                  <a:cubicBezTo>
                    <a:pt x="906874" y="211974"/>
                    <a:pt x="878417" y="223761"/>
                    <a:pt x="848744" y="223761"/>
                  </a:cubicBezTo>
                  <a:lnTo>
                    <a:pt x="111881" y="223761"/>
                  </a:lnTo>
                  <a:cubicBezTo>
                    <a:pt x="82208" y="223761"/>
                    <a:pt x="53751" y="211974"/>
                    <a:pt x="32769" y="190992"/>
                  </a:cubicBezTo>
                  <a:cubicBezTo>
                    <a:pt x="11787" y="170011"/>
                    <a:pt x="0" y="141553"/>
                    <a:pt x="0" y="111881"/>
                  </a:cubicBezTo>
                  <a:lnTo>
                    <a:pt x="0" y="111881"/>
                  </a:lnTo>
                  <a:cubicBezTo>
                    <a:pt x="0" y="82208"/>
                    <a:pt x="11787" y="53751"/>
                    <a:pt x="32769" y="32769"/>
                  </a:cubicBezTo>
                  <a:cubicBezTo>
                    <a:pt x="53751" y="11787"/>
                    <a:pt x="82208" y="0"/>
                    <a:pt x="111881" y="0"/>
                  </a:cubicBezTo>
                  <a:close/>
                </a:path>
              </a:pathLst>
            </a:custGeom>
            <a:solidFill>
              <a:srgbClr val="A7D3EC"/>
            </a:solidFill>
            <a:ln w="3810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0" y="-133350"/>
              <a:ext cx="960625" cy="3571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50"/>
                </a:lnSpc>
                <a:spcBef>
                  <a:spcPct val="0"/>
                </a:spcBef>
              </a:pPr>
            </a:p>
          </p:txBody>
        </p:sp>
      </p:grpSp>
      <p:sp>
        <p:nvSpPr>
          <p:cNvPr id="38" name="Freeform 38"/>
          <p:cNvSpPr/>
          <p:nvPr/>
        </p:nvSpPr>
        <p:spPr>
          <a:xfrm>
            <a:off x="11250844" y="5056787"/>
            <a:ext cx="1741348" cy="192477"/>
          </a:xfrm>
          <a:custGeom>
            <a:avLst/>
            <a:gdLst/>
            <a:ahLst/>
            <a:cxnLst/>
            <a:rect l="l" t="t" r="r" b="b"/>
            <a:pathLst>
              <a:path w="1741348" h="192477">
                <a:moveTo>
                  <a:pt x="0" y="0"/>
                </a:moveTo>
                <a:lnTo>
                  <a:pt x="1741348" y="0"/>
                </a:lnTo>
                <a:lnTo>
                  <a:pt x="1741348" y="192476"/>
                </a:lnTo>
                <a:lnTo>
                  <a:pt x="0" y="1924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3123712" y="5056787"/>
            <a:ext cx="1741348" cy="192477"/>
          </a:xfrm>
          <a:custGeom>
            <a:avLst/>
            <a:gdLst/>
            <a:ahLst/>
            <a:cxnLst/>
            <a:rect l="l" t="t" r="r" b="b"/>
            <a:pathLst>
              <a:path w="1741348" h="192477">
                <a:moveTo>
                  <a:pt x="0" y="0"/>
                </a:moveTo>
                <a:lnTo>
                  <a:pt x="1741347" y="0"/>
                </a:lnTo>
                <a:lnTo>
                  <a:pt x="1741347" y="192476"/>
                </a:lnTo>
                <a:lnTo>
                  <a:pt x="0" y="1924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14998409" y="5056787"/>
            <a:ext cx="1272174" cy="192477"/>
          </a:xfrm>
          <a:custGeom>
            <a:avLst/>
            <a:gdLst/>
            <a:ahLst/>
            <a:cxnLst/>
            <a:rect l="l" t="t" r="r" b="b"/>
            <a:pathLst>
              <a:path w="1272174" h="192477">
                <a:moveTo>
                  <a:pt x="0" y="0"/>
                </a:moveTo>
                <a:lnTo>
                  <a:pt x="1272174" y="0"/>
                </a:lnTo>
                <a:lnTo>
                  <a:pt x="1272174" y="192476"/>
                </a:lnTo>
                <a:lnTo>
                  <a:pt x="0" y="1924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36879"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1250844" y="7522386"/>
            <a:ext cx="1741348" cy="192477"/>
          </a:xfrm>
          <a:custGeom>
            <a:avLst/>
            <a:gdLst/>
            <a:ahLst/>
            <a:cxnLst/>
            <a:rect l="l" t="t" r="r" b="b"/>
            <a:pathLst>
              <a:path w="1741348" h="192477">
                <a:moveTo>
                  <a:pt x="0" y="0"/>
                </a:moveTo>
                <a:lnTo>
                  <a:pt x="1741348" y="0"/>
                </a:lnTo>
                <a:lnTo>
                  <a:pt x="1741348" y="192477"/>
                </a:lnTo>
                <a:lnTo>
                  <a:pt x="0" y="1924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3123712" y="7522386"/>
            <a:ext cx="1741348" cy="192477"/>
          </a:xfrm>
          <a:custGeom>
            <a:avLst/>
            <a:gdLst/>
            <a:ahLst/>
            <a:cxnLst/>
            <a:rect l="l" t="t" r="r" b="b"/>
            <a:pathLst>
              <a:path w="1741348" h="192477">
                <a:moveTo>
                  <a:pt x="0" y="0"/>
                </a:moveTo>
                <a:lnTo>
                  <a:pt x="1741347" y="0"/>
                </a:lnTo>
                <a:lnTo>
                  <a:pt x="1741347" y="192477"/>
                </a:lnTo>
                <a:lnTo>
                  <a:pt x="0" y="1924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14998409" y="7522386"/>
            <a:ext cx="1272174" cy="192477"/>
          </a:xfrm>
          <a:custGeom>
            <a:avLst/>
            <a:gdLst/>
            <a:ahLst/>
            <a:cxnLst/>
            <a:rect l="l" t="t" r="r" b="b"/>
            <a:pathLst>
              <a:path w="1272174" h="192477">
                <a:moveTo>
                  <a:pt x="0" y="0"/>
                </a:moveTo>
                <a:lnTo>
                  <a:pt x="1272174" y="0"/>
                </a:lnTo>
                <a:lnTo>
                  <a:pt x="1272174" y="192477"/>
                </a:lnTo>
                <a:lnTo>
                  <a:pt x="0" y="1924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36879"/>
            </a:stretch>
          </a:blipFill>
        </p:spPr>
      </p:sp>
      <p:sp>
        <p:nvSpPr>
          <p:cNvPr id="44" name="TextBox 44"/>
          <p:cNvSpPr txBox="1"/>
          <p:nvPr/>
        </p:nvSpPr>
        <p:spPr>
          <a:xfrm>
            <a:off x="13176399" y="3885931"/>
            <a:ext cx="2880817" cy="810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5"/>
              </a:lnSpc>
              <a:spcBef>
                <a:spcPct val="0"/>
              </a:spcBef>
            </a:pPr>
            <a:r>
              <a:rPr lang="zh-CN" altLang="en-US" sz="4515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</a:rPr>
              <a:t>定义作用</a:t>
            </a:r>
            <a:endParaRPr lang="zh-CN" altLang="en-US" sz="4515">
              <a:solidFill>
                <a:srgbClr val="1B4C8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13176399" y="6337961"/>
            <a:ext cx="2880817" cy="810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5"/>
              </a:lnSpc>
              <a:spcBef>
                <a:spcPct val="0"/>
              </a:spcBef>
            </a:pPr>
            <a:r>
              <a:rPr lang="zh-CN" altLang="en-US" sz="4515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</a:rPr>
              <a:t>工作过程</a:t>
            </a:r>
            <a:endParaRPr lang="zh-CN" altLang="en-US" sz="4515">
              <a:solidFill>
                <a:srgbClr val="1B4C8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Freeform 46"/>
          <p:cNvSpPr/>
          <p:nvPr/>
        </p:nvSpPr>
        <p:spPr>
          <a:xfrm>
            <a:off x="8080263" y="1787090"/>
            <a:ext cx="2127473" cy="1042462"/>
          </a:xfrm>
          <a:custGeom>
            <a:avLst/>
            <a:gdLst/>
            <a:ahLst/>
            <a:cxnLst/>
            <a:rect l="l" t="t" r="r" b="b"/>
            <a:pathLst>
              <a:path w="2127473" h="1042462">
                <a:moveTo>
                  <a:pt x="0" y="0"/>
                </a:moveTo>
                <a:lnTo>
                  <a:pt x="2127474" y="0"/>
                </a:lnTo>
                <a:lnTo>
                  <a:pt x="2127474" y="1042462"/>
                </a:lnTo>
                <a:lnTo>
                  <a:pt x="0" y="10424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12894527" y="4157673"/>
            <a:ext cx="461586" cy="444276"/>
          </a:xfrm>
          <a:custGeom>
            <a:avLst/>
            <a:gdLst/>
            <a:ahLst/>
            <a:cxnLst/>
            <a:rect l="l" t="t" r="r" b="b"/>
            <a:pathLst>
              <a:path w="461586" h="444276">
                <a:moveTo>
                  <a:pt x="0" y="0"/>
                </a:moveTo>
                <a:lnTo>
                  <a:pt x="461586" y="0"/>
                </a:lnTo>
                <a:lnTo>
                  <a:pt x="461586" y="444277"/>
                </a:lnTo>
                <a:lnTo>
                  <a:pt x="0" y="4442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48"/>
          <p:cNvSpPr/>
          <p:nvPr/>
        </p:nvSpPr>
        <p:spPr>
          <a:xfrm>
            <a:off x="3569371" y="4157673"/>
            <a:ext cx="461586" cy="444276"/>
          </a:xfrm>
          <a:custGeom>
            <a:avLst/>
            <a:gdLst/>
            <a:ahLst/>
            <a:cxnLst/>
            <a:rect l="l" t="t" r="r" b="b"/>
            <a:pathLst>
              <a:path w="461586" h="444276">
                <a:moveTo>
                  <a:pt x="0" y="0"/>
                </a:moveTo>
                <a:lnTo>
                  <a:pt x="461586" y="0"/>
                </a:lnTo>
                <a:lnTo>
                  <a:pt x="461586" y="444277"/>
                </a:lnTo>
                <a:lnTo>
                  <a:pt x="0" y="4442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p>
            <a:endParaRPr lang="zh-CN" altLang="en-US"/>
          </a:p>
        </p:txBody>
      </p:sp>
      <p:sp>
        <p:nvSpPr>
          <p:cNvPr id="49" name="Freeform 49"/>
          <p:cNvSpPr/>
          <p:nvPr/>
        </p:nvSpPr>
        <p:spPr>
          <a:xfrm>
            <a:off x="12894527" y="6638773"/>
            <a:ext cx="461586" cy="444276"/>
          </a:xfrm>
          <a:custGeom>
            <a:avLst/>
            <a:gdLst/>
            <a:ahLst/>
            <a:cxnLst/>
            <a:rect l="l" t="t" r="r" b="b"/>
            <a:pathLst>
              <a:path w="461586" h="444276">
                <a:moveTo>
                  <a:pt x="0" y="0"/>
                </a:moveTo>
                <a:lnTo>
                  <a:pt x="461586" y="0"/>
                </a:lnTo>
                <a:lnTo>
                  <a:pt x="461586" y="444277"/>
                </a:lnTo>
                <a:lnTo>
                  <a:pt x="0" y="4442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3569371" y="6638773"/>
            <a:ext cx="461586" cy="444276"/>
          </a:xfrm>
          <a:custGeom>
            <a:avLst/>
            <a:gdLst/>
            <a:ahLst/>
            <a:cxnLst/>
            <a:rect l="l" t="t" r="r" b="b"/>
            <a:pathLst>
              <a:path w="461586" h="444276">
                <a:moveTo>
                  <a:pt x="0" y="0"/>
                </a:moveTo>
                <a:lnTo>
                  <a:pt x="461586" y="0"/>
                </a:lnTo>
                <a:lnTo>
                  <a:pt x="461586" y="444277"/>
                </a:lnTo>
                <a:lnTo>
                  <a:pt x="0" y="4442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52" name="TextBox 52"/>
          <p:cNvSpPr txBox="1"/>
          <p:nvPr/>
        </p:nvSpPr>
        <p:spPr>
          <a:xfrm>
            <a:off x="1907839" y="3721328"/>
            <a:ext cx="1237141" cy="116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5"/>
              </a:lnSpc>
              <a:spcBef>
                <a:spcPct val="0"/>
              </a:spcBef>
            </a:pPr>
            <a:r>
              <a:rPr lang="en-US" sz="6845">
                <a:solidFill>
                  <a:srgbClr val="1B4C84"/>
                </a:solidFill>
                <a:latin typeface="字由点字奇妙体" panose="00020600040101010101" charset="-122"/>
              </a:rPr>
              <a:t>01</a:t>
            </a:r>
            <a:endParaRPr lang="en-US" sz="6845">
              <a:solidFill>
                <a:srgbClr val="1B4C84"/>
              </a:solidFill>
              <a:latin typeface="字由点字奇妙体" panose="00020600040101010101" charset="-122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1907839" y="6218487"/>
            <a:ext cx="1237141" cy="116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5"/>
              </a:lnSpc>
              <a:spcBef>
                <a:spcPct val="0"/>
              </a:spcBef>
            </a:pPr>
            <a:r>
              <a:rPr lang="en-US" sz="6845">
                <a:solidFill>
                  <a:srgbClr val="1B4C84"/>
                </a:solidFill>
                <a:latin typeface="字由点字奇妙体" panose="00020600040101010101" charset="-122"/>
              </a:rPr>
              <a:t>03</a:t>
            </a:r>
            <a:endParaRPr lang="en-US" sz="6845">
              <a:solidFill>
                <a:srgbClr val="1B4C84"/>
              </a:solidFill>
              <a:latin typeface="字由点字奇妙体" panose="00020600040101010101" charset="-122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11065784" y="3721328"/>
            <a:ext cx="1237141" cy="116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5"/>
              </a:lnSpc>
              <a:spcBef>
                <a:spcPct val="0"/>
              </a:spcBef>
            </a:pPr>
            <a:r>
              <a:rPr lang="en-US" sz="6845">
                <a:solidFill>
                  <a:srgbClr val="1B4C84"/>
                </a:solidFill>
                <a:latin typeface="字由点字奇妙体" panose="00020600040101010101" charset="-122"/>
              </a:rPr>
              <a:t>02</a:t>
            </a:r>
            <a:endParaRPr lang="en-US" sz="6845">
              <a:solidFill>
                <a:srgbClr val="1B4C84"/>
              </a:solidFill>
              <a:latin typeface="字由点字奇妙体" panose="00020600040101010101" charset="-122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11065784" y="6218487"/>
            <a:ext cx="1237141" cy="116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5"/>
              </a:lnSpc>
              <a:spcBef>
                <a:spcPct val="0"/>
              </a:spcBef>
            </a:pPr>
            <a:r>
              <a:rPr lang="en-US" sz="6845">
                <a:solidFill>
                  <a:srgbClr val="1B4C84"/>
                </a:solidFill>
                <a:latin typeface="字由点字奇妙体" panose="00020600040101010101" charset="-122"/>
              </a:rPr>
              <a:t>04</a:t>
            </a:r>
            <a:endParaRPr lang="en-US" sz="6845">
              <a:solidFill>
                <a:srgbClr val="1B4C84"/>
              </a:solidFill>
              <a:latin typeface="字由点字奇妙体" panose="00020600040101010101" charset="-122"/>
            </a:endParaRPr>
          </a:p>
        </p:txBody>
      </p:sp>
      <p:sp>
        <p:nvSpPr>
          <p:cNvPr id="56" name="TextBox 56"/>
          <p:cNvSpPr txBox="1"/>
          <p:nvPr/>
        </p:nvSpPr>
        <p:spPr>
          <a:xfrm>
            <a:off x="7777515" y="1538384"/>
            <a:ext cx="2732970" cy="1435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0"/>
              </a:lnSpc>
              <a:spcBef>
                <a:spcPct val="0"/>
              </a:spcBef>
            </a:pPr>
            <a:r>
              <a:rPr lang="en-US" sz="8000" u="none" strike="noStrike">
                <a:solidFill>
                  <a:srgbClr val="F85768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en-US" sz="8000" u="none" strike="noStrike">
              <a:solidFill>
                <a:srgbClr val="F8576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7" name="图片 56" descr="新校徽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04800" y="342900"/>
            <a:ext cx="1543050" cy="1518920"/>
          </a:xfrm>
          <a:prstGeom prst="rect">
            <a:avLst/>
          </a:prstGeom>
        </p:spPr>
      </p:pic>
      <p:pic>
        <p:nvPicPr>
          <p:cNvPr id="15" name="图片 14" descr="3D扫描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15200" y="3848100"/>
            <a:ext cx="3530600" cy="3530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-33491"/>
            <a:ext cx="18481141" cy="5584817"/>
            <a:chOff x="0" y="0"/>
            <a:chExt cx="24641521" cy="7446422"/>
          </a:xfrm>
        </p:grpSpPr>
        <p:sp>
          <p:nvSpPr>
            <p:cNvPr id="3" name="Freeform 3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0" y="5551325"/>
            <a:ext cx="18481141" cy="5584817"/>
            <a:chOff x="0" y="0"/>
            <a:chExt cx="24641521" cy="7446422"/>
          </a:xfrm>
        </p:grpSpPr>
        <p:sp>
          <p:nvSpPr>
            <p:cNvPr id="7" name="Freeform 7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788755" y="931767"/>
            <a:ext cx="16710490" cy="8423466"/>
            <a:chOff x="0" y="0"/>
            <a:chExt cx="4401117" cy="22185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01117" cy="2218526"/>
            </a:xfrm>
            <a:custGeom>
              <a:avLst/>
              <a:gdLst/>
              <a:ahLst/>
              <a:cxnLst/>
              <a:rect l="l" t="t" r="r" b="b"/>
              <a:pathLst>
                <a:path w="4401117" h="2218526">
                  <a:moveTo>
                    <a:pt x="17605" y="0"/>
                  </a:moveTo>
                  <a:lnTo>
                    <a:pt x="4383512" y="0"/>
                  </a:lnTo>
                  <a:cubicBezTo>
                    <a:pt x="4388181" y="0"/>
                    <a:pt x="4392659" y="1855"/>
                    <a:pt x="4395961" y="5156"/>
                  </a:cubicBezTo>
                  <a:cubicBezTo>
                    <a:pt x="4399262" y="8458"/>
                    <a:pt x="4401117" y="12936"/>
                    <a:pt x="4401117" y="17605"/>
                  </a:cubicBezTo>
                  <a:lnTo>
                    <a:pt x="4401117" y="2200921"/>
                  </a:lnTo>
                  <a:cubicBezTo>
                    <a:pt x="4401117" y="2210644"/>
                    <a:pt x="4393235" y="2218526"/>
                    <a:pt x="4383512" y="2218526"/>
                  </a:cubicBezTo>
                  <a:lnTo>
                    <a:pt x="17605" y="2218526"/>
                  </a:lnTo>
                  <a:cubicBezTo>
                    <a:pt x="12936" y="2218526"/>
                    <a:pt x="8458" y="2216671"/>
                    <a:pt x="5156" y="2213370"/>
                  </a:cubicBezTo>
                  <a:cubicBezTo>
                    <a:pt x="1855" y="2210068"/>
                    <a:pt x="0" y="2205590"/>
                    <a:pt x="0" y="2200921"/>
                  </a:cubicBezTo>
                  <a:lnTo>
                    <a:pt x="0" y="17605"/>
                  </a:lnTo>
                  <a:cubicBezTo>
                    <a:pt x="0" y="7882"/>
                    <a:pt x="7882" y="0"/>
                    <a:pt x="17605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4401117" cy="23518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</a:p>
          </p:txBody>
        </p:sp>
      </p:grpSp>
      <p:sp>
        <p:nvSpPr>
          <p:cNvPr id="13" name="Freeform 13"/>
          <p:cNvSpPr/>
          <p:nvPr/>
        </p:nvSpPr>
        <p:spPr>
          <a:xfrm>
            <a:off x="16389495" y="406385"/>
            <a:ext cx="1529004" cy="1574264"/>
          </a:xfrm>
          <a:custGeom>
            <a:avLst/>
            <a:gdLst/>
            <a:ahLst/>
            <a:cxnLst/>
            <a:rect l="l" t="t" r="r" b="b"/>
            <a:pathLst>
              <a:path w="1529004" h="1574264">
                <a:moveTo>
                  <a:pt x="0" y="0"/>
                </a:moveTo>
                <a:lnTo>
                  <a:pt x="1529004" y="0"/>
                </a:lnTo>
                <a:lnTo>
                  <a:pt x="1529004" y="1574264"/>
                </a:lnTo>
                <a:lnTo>
                  <a:pt x="0" y="1574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662677" y="3118986"/>
            <a:ext cx="4962646" cy="2431696"/>
          </a:xfrm>
          <a:custGeom>
            <a:avLst/>
            <a:gdLst/>
            <a:ahLst/>
            <a:cxnLst/>
            <a:rect l="l" t="t" r="r" b="b"/>
            <a:pathLst>
              <a:path w="4962646" h="2431696">
                <a:moveTo>
                  <a:pt x="0" y="0"/>
                </a:moveTo>
                <a:lnTo>
                  <a:pt x="4962646" y="0"/>
                </a:lnTo>
                <a:lnTo>
                  <a:pt x="4962646" y="2431696"/>
                </a:lnTo>
                <a:lnTo>
                  <a:pt x="0" y="24316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683573" y="3496634"/>
            <a:ext cx="777256" cy="769484"/>
          </a:xfrm>
          <a:custGeom>
            <a:avLst/>
            <a:gdLst/>
            <a:ahLst/>
            <a:cxnLst/>
            <a:rect l="l" t="t" r="r" b="b"/>
            <a:pathLst>
              <a:path w="777256" h="769484">
                <a:moveTo>
                  <a:pt x="0" y="0"/>
                </a:moveTo>
                <a:lnTo>
                  <a:pt x="777257" y="0"/>
                </a:lnTo>
                <a:lnTo>
                  <a:pt x="777257" y="769484"/>
                </a:lnTo>
                <a:lnTo>
                  <a:pt x="0" y="7694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2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464485" y="6313325"/>
            <a:ext cx="725371" cy="593569"/>
          </a:xfrm>
          <a:custGeom>
            <a:avLst/>
            <a:gdLst/>
            <a:ahLst/>
            <a:cxnLst/>
            <a:rect l="l" t="t" r="r" b="b"/>
            <a:pathLst>
              <a:path w="725371" h="593569">
                <a:moveTo>
                  <a:pt x="0" y="0"/>
                </a:moveTo>
                <a:lnTo>
                  <a:pt x="725371" y="0"/>
                </a:lnTo>
                <a:lnTo>
                  <a:pt x="725371" y="593569"/>
                </a:lnTo>
                <a:lnTo>
                  <a:pt x="0" y="5935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7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5923656" y="5360182"/>
            <a:ext cx="6440688" cy="1796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10"/>
              </a:lnSpc>
              <a:spcBef>
                <a:spcPct val="0"/>
              </a:spcBef>
            </a:pPr>
            <a:r>
              <a:rPr lang="zh-CN" altLang="en-US" sz="10010" spc="1150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</a:rPr>
              <a:t>体验探索</a:t>
            </a:r>
            <a:endParaRPr lang="zh-CN" altLang="en-US" sz="10010" spc="1150">
              <a:solidFill>
                <a:srgbClr val="1B4C8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809208" y="2741846"/>
            <a:ext cx="2669584" cy="2514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85"/>
              </a:lnSpc>
              <a:spcBef>
                <a:spcPct val="0"/>
              </a:spcBef>
            </a:pPr>
            <a:r>
              <a:rPr lang="en-US" sz="14775">
                <a:solidFill>
                  <a:srgbClr val="F85768"/>
                </a:solidFill>
                <a:latin typeface="字由点字奇妙体" panose="00020600040101010101" charset="-122"/>
              </a:rPr>
              <a:t>01</a:t>
            </a:r>
            <a:endParaRPr lang="en-US" sz="14775">
              <a:solidFill>
                <a:srgbClr val="F85768"/>
              </a:solidFill>
              <a:latin typeface="字由点字奇妙体" panose="00020600040101010101" charset="-122"/>
            </a:endParaRPr>
          </a:p>
        </p:txBody>
      </p:sp>
      <p:pic>
        <p:nvPicPr>
          <p:cNvPr id="28" name="图片 27" descr="新校徽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04800" y="342900"/>
            <a:ext cx="1543050" cy="1518920"/>
          </a:xfrm>
          <a:prstGeom prst="rect">
            <a:avLst/>
          </a:prstGeom>
        </p:spPr>
      </p:pic>
      <p:sp>
        <p:nvSpPr>
          <p:cNvPr id="14" name="Freeform 18"/>
          <p:cNvSpPr/>
          <p:nvPr/>
        </p:nvSpPr>
        <p:spPr>
          <a:xfrm>
            <a:off x="-177447" y="6144894"/>
            <a:ext cx="4170573" cy="4170573"/>
          </a:xfrm>
          <a:custGeom>
            <a:avLst/>
            <a:gdLst/>
            <a:ahLst/>
            <a:cxnLst/>
            <a:rect l="l" t="t" r="r" b="b"/>
            <a:pathLst>
              <a:path w="4170573" h="4170573">
                <a:moveTo>
                  <a:pt x="0" y="0"/>
                </a:moveTo>
                <a:lnTo>
                  <a:pt x="4170572" y="0"/>
                </a:lnTo>
                <a:lnTo>
                  <a:pt x="4170572" y="4170573"/>
                </a:lnTo>
                <a:lnTo>
                  <a:pt x="0" y="417057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-33491"/>
            <a:ext cx="18481141" cy="5584817"/>
            <a:chOff x="0" y="0"/>
            <a:chExt cx="24641521" cy="7446422"/>
          </a:xfrm>
        </p:grpSpPr>
        <p:sp>
          <p:nvSpPr>
            <p:cNvPr id="3" name="Freeform 3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</p:grpSp>
      <p:grpSp>
        <p:nvGrpSpPr>
          <p:cNvPr id="6" name="Group 6"/>
          <p:cNvGrpSpPr/>
          <p:nvPr>
            <p:custDataLst>
              <p:tags r:id="rId2"/>
            </p:custDataLst>
          </p:nvPr>
        </p:nvGrpSpPr>
        <p:grpSpPr>
          <a:xfrm rot="0">
            <a:off x="0" y="5551325"/>
            <a:ext cx="18481141" cy="5584817"/>
            <a:chOff x="0" y="0"/>
            <a:chExt cx="24641521" cy="7446422"/>
          </a:xfrm>
        </p:grpSpPr>
        <p:sp>
          <p:nvSpPr>
            <p:cNvPr id="7" name="Freeform 7"/>
            <p:cNvSpPr/>
            <p:nvPr>
              <p:custDataLst>
                <p:tags r:id="rId3"/>
              </p:custDataLst>
            </p:nvPr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  <p:sp>
          <p:nvSpPr>
            <p:cNvPr id="8" name="Freeform 8"/>
            <p:cNvSpPr/>
            <p:nvPr>
              <p:custDataLst>
                <p:tags r:id="rId4"/>
              </p:custDataLst>
            </p:nvPr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  <p:sp>
          <p:nvSpPr>
            <p:cNvPr id="9" name="Freeform 9"/>
            <p:cNvSpPr/>
            <p:nvPr>
              <p:custDataLst>
                <p:tags r:id="rId5"/>
              </p:custDataLst>
            </p:nvPr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378835" y="504646"/>
            <a:ext cx="17423374" cy="9332575"/>
            <a:chOff x="0" y="0"/>
            <a:chExt cx="4588872" cy="24579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88872" cy="2457962"/>
            </a:xfrm>
            <a:custGeom>
              <a:avLst/>
              <a:gdLst/>
              <a:ahLst/>
              <a:cxnLst/>
              <a:rect l="l" t="t" r="r" b="b"/>
              <a:pathLst>
                <a:path w="4588872" h="2457962">
                  <a:moveTo>
                    <a:pt x="16885" y="0"/>
                  </a:moveTo>
                  <a:lnTo>
                    <a:pt x="4571987" y="0"/>
                  </a:lnTo>
                  <a:cubicBezTo>
                    <a:pt x="4576466" y="0"/>
                    <a:pt x="4580760" y="1779"/>
                    <a:pt x="4583927" y="4945"/>
                  </a:cubicBezTo>
                  <a:cubicBezTo>
                    <a:pt x="4587093" y="8112"/>
                    <a:pt x="4588872" y="12407"/>
                    <a:pt x="4588872" y="16885"/>
                  </a:cubicBezTo>
                  <a:lnTo>
                    <a:pt x="4588872" y="2441077"/>
                  </a:lnTo>
                  <a:cubicBezTo>
                    <a:pt x="4588872" y="2445555"/>
                    <a:pt x="4587093" y="2449850"/>
                    <a:pt x="4583927" y="2453017"/>
                  </a:cubicBezTo>
                  <a:cubicBezTo>
                    <a:pt x="4580760" y="2456183"/>
                    <a:pt x="4576466" y="2457962"/>
                    <a:pt x="4571987" y="2457962"/>
                  </a:cubicBezTo>
                  <a:lnTo>
                    <a:pt x="16885" y="2457962"/>
                  </a:lnTo>
                  <a:cubicBezTo>
                    <a:pt x="12407" y="2457962"/>
                    <a:pt x="8112" y="2456183"/>
                    <a:pt x="4945" y="2453017"/>
                  </a:cubicBezTo>
                  <a:cubicBezTo>
                    <a:pt x="1779" y="2449850"/>
                    <a:pt x="0" y="2445555"/>
                    <a:pt x="0" y="2441077"/>
                  </a:cubicBezTo>
                  <a:lnTo>
                    <a:pt x="0" y="16885"/>
                  </a:lnTo>
                  <a:cubicBezTo>
                    <a:pt x="0" y="12407"/>
                    <a:pt x="1779" y="8112"/>
                    <a:pt x="4945" y="4945"/>
                  </a:cubicBezTo>
                  <a:cubicBezTo>
                    <a:pt x="8112" y="1779"/>
                    <a:pt x="12407" y="0"/>
                    <a:pt x="16885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4588872" cy="2591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130225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16802882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637937" y="1042470"/>
            <a:ext cx="3012127" cy="178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0"/>
              </a:lnSpc>
              <a:spcBef>
                <a:spcPct val="0"/>
              </a:spcBef>
            </a:pPr>
            <a:r>
              <a:rPr lang="zh-CN" altLang="en-US" sz="4975">
                <a:solidFill>
                  <a:srgbClr val="F85768"/>
                </a:solidFill>
                <a:latin typeface="微软雅黑" panose="020B0503020204020204" charset="-122"/>
                <a:ea typeface="微软雅黑" panose="020B0503020204020204" charset="-122"/>
              </a:rPr>
              <a:t>体验探索</a:t>
            </a:r>
            <a:endParaRPr lang="zh-CN" altLang="en-US" sz="4975">
              <a:solidFill>
                <a:srgbClr val="F85768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ts val="6970"/>
              </a:lnSpc>
              <a:spcBef>
                <a:spcPct val="0"/>
              </a:spcBef>
            </a:pPr>
            <a:endParaRPr lang="zh-CN" altLang="en-US" sz="4975">
              <a:solidFill>
                <a:srgbClr val="F8576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0471144" y="13207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0" y="0"/>
                </a:moveTo>
                <a:lnTo>
                  <a:pt x="434038" y="0"/>
                </a:lnTo>
                <a:lnTo>
                  <a:pt x="434038" y="389006"/>
                </a:lnTo>
                <a:lnTo>
                  <a:pt x="0" y="3890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7445566" y="13207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434037" y="0"/>
                </a:moveTo>
                <a:lnTo>
                  <a:pt x="0" y="0"/>
                </a:lnTo>
                <a:lnTo>
                  <a:pt x="0" y="389006"/>
                </a:lnTo>
                <a:lnTo>
                  <a:pt x="434037" y="389006"/>
                </a:lnTo>
                <a:lnTo>
                  <a:pt x="434037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5" name="文本框 64"/>
          <p:cNvSpPr txBox="1"/>
          <p:nvPr/>
        </p:nvSpPr>
        <p:spPr>
          <a:xfrm>
            <a:off x="1600200" y="1973580"/>
            <a:ext cx="10485755" cy="710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4830"/>
              </a:lnSpc>
              <a:buClrTx/>
              <a:buSzTx/>
              <a:buFontTx/>
            </a:pPr>
            <a:r>
              <a:rPr lang="zh-CN" altLang="en-US" sz="3990" b="1" spc="119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</a:rPr>
              <a:t>为什么手机屏幕能自动调节亮度？</a:t>
            </a:r>
            <a:endParaRPr lang="zh-CN" altLang="en-US" sz="3990" b="1" spc="119">
              <a:solidFill>
                <a:srgbClr val="1B4C8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2" name="5月18日_20250518_15553286">
            <a:hlinkClick r:id="" action="ppaction://media"/>
          </p:cNvPr>
          <p:cNvPicPr/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354830" y="3510280"/>
            <a:ext cx="9633585" cy="54190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-33491"/>
            <a:ext cx="18481141" cy="5584817"/>
            <a:chOff x="0" y="0"/>
            <a:chExt cx="24641521" cy="7446422"/>
          </a:xfrm>
        </p:grpSpPr>
        <p:sp>
          <p:nvSpPr>
            <p:cNvPr id="3" name="Freeform 3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0" y="5551325"/>
            <a:ext cx="18481141" cy="5584817"/>
            <a:chOff x="0" y="0"/>
            <a:chExt cx="24641521" cy="7446422"/>
          </a:xfrm>
        </p:grpSpPr>
        <p:sp>
          <p:nvSpPr>
            <p:cNvPr id="7" name="Freeform 7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788755" y="931767"/>
            <a:ext cx="16710490" cy="8423466"/>
            <a:chOff x="0" y="0"/>
            <a:chExt cx="4401117" cy="22185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01117" cy="2218526"/>
            </a:xfrm>
            <a:custGeom>
              <a:avLst/>
              <a:gdLst/>
              <a:ahLst/>
              <a:cxnLst/>
              <a:rect l="l" t="t" r="r" b="b"/>
              <a:pathLst>
                <a:path w="4401117" h="2218526">
                  <a:moveTo>
                    <a:pt x="17605" y="0"/>
                  </a:moveTo>
                  <a:lnTo>
                    <a:pt x="4383512" y="0"/>
                  </a:lnTo>
                  <a:cubicBezTo>
                    <a:pt x="4388181" y="0"/>
                    <a:pt x="4392659" y="1855"/>
                    <a:pt x="4395961" y="5156"/>
                  </a:cubicBezTo>
                  <a:cubicBezTo>
                    <a:pt x="4399262" y="8458"/>
                    <a:pt x="4401117" y="12936"/>
                    <a:pt x="4401117" y="17605"/>
                  </a:cubicBezTo>
                  <a:lnTo>
                    <a:pt x="4401117" y="2200921"/>
                  </a:lnTo>
                  <a:cubicBezTo>
                    <a:pt x="4401117" y="2210644"/>
                    <a:pt x="4393235" y="2218526"/>
                    <a:pt x="4383512" y="2218526"/>
                  </a:cubicBezTo>
                  <a:lnTo>
                    <a:pt x="17605" y="2218526"/>
                  </a:lnTo>
                  <a:cubicBezTo>
                    <a:pt x="12936" y="2218526"/>
                    <a:pt x="8458" y="2216671"/>
                    <a:pt x="5156" y="2213370"/>
                  </a:cubicBezTo>
                  <a:cubicBezTo>
                    <a:pt x="1855" y="2210068"/>
                    <a:pt x="0" y="2205590"/>
                    <a:pt x="0" y="2200921"/>
                  </a:cubicBezTo>
                  <a:lnTo>
                    <a:pt x="0" y="17605"/>
                  </a:lnTo>
                  <a:cubicBezTo>
                    <a:pt x="0" y="7882"/>
                    <a:pt x="7882" y="0"/>
                    <a:pt x="17605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4401117" cy="23518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</a:p>
          </p:txBody>
        </p:sp>
      </p:grpSp>
      <p:sp>
        <p:nvSpPr>
          <p:cNvPr id="13" name="Freeform 13"/>
          <p:cNvSpPr/>
          <p:nvPr/>
        </p:nvSpPr>
        <p:spPr>
          <a:xfrm>
            <a:off x="16389495" y="406385"/>
            <a:ext cx="1529004" cy="1574264"/>
          </a:xfrm>
          <a:custGeom>
            <a:avLst/>
            <a:gdLst/>
            <a:ahLst/>
            <a:cxnLst/>
            <a:rect l="l" t="t" r="r" b="b"/>
            <a:pathLst>
              <a:path w="1529004" h="1574264">
                <a:moveTo>
                  <a:pt x="0" y="0"/>
                </a:moveTo>
                <a:lnTo>
                  <a:pt x="1529004" y="0"/>
                </a:lnTo>
                <a:lnTo>
                  <a:pt x="1529004" y="1574264"/>
                </a:lnTo>
                <a:lnTo>
                  <a:pt x="0" y="1574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662677" y="3118986"/>
            <a:ext cx="4962646" cy="2431696"/>
          </a:xfrm>
          <a:custGeom>
            <a:avLst/>
            <a:gdLst/>
            <a:ahLst/>
            <a:cxnLst/>
            <a:rect l="l" t="t" r="r" b="b"/>
            <a:pathLst>
              <a:path w="4962646" h="2431696">
                <a:moveTo>
                  <a:pt x="0" y="0"/>
                </a:moveTo>
                <a:lnTo>
                  <a:pt x="4962646" y="0"/>
                </a:lnTo>
                <a:lnTo>
                  <a:pt x="4962646" y="2431696"/>
                </a:lnTo>
                <a:lnTo>
                  <a:pt x="0" y="24316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683573" y="3496634"/>
            <a:ext cx="777256" cy="769484"/>
          </a:xfrm>
          <a:custGeom>
            <a:avLst/>
            <a:gdLst/>
            <a:ahLst/>
            <a:cxnLst/>
            <a:rect l="l" t="t" r="r" b="b"/>
            <a:pathLst>
              <a:path w="777256" h="769484">
                <a:moveTo>
                  <a:pt x="0" y="0"/>
                </a:moveTo>
                <a:lnTo>
                  <a:pt x="777257" y="0"/>
                </a:lnTo>
                <a:lnTo>
                  <a:pt x="777257" y="769484"/>
                </a:lnTo>
                <a:lnTo>
                  <a:pt x="0" y="7694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2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464485" y="6313325"/>
            <a:ext cx="725371" cy="593569"/>
          </a:xfrm>
          <a:custGeom>
            <a:avLst/>
            <a:gdLst/>
            <a:ahLst/>
            <a:cxnLst/>
            <a:rect l="l" t="t" r="r" b="b"/>
            <a:pathLst>
              <a:path w="725371" h="593569">
                <a:moveTo>
                  <a:pt x="0" y="0"/>
                </a:moveTo>
                <a:lnTo>
                  <a:pt x="725371" y="0"/>
                </a:lnTo>
                <a:lnTo>
                  <a:pt x="725371" y="593569"/>
                </a:lnTo>
                <a:lnTo>
                  <a:pt x="0" y="5935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7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177447" y="6144894"/>
            <a:ext cx="4170573" cy="4170573"/>
          </a:xfrm>
          <a:custGeom>
            <a:avLst/>
            <a:gdLst/>
            <a:ahLst/>
            <a:cxnLst/>
            <a:rect l="l" t="t" r="r" b="b"/>
            <a:pathLst>
              <a:path w="4170573" h="4170573">
                <a:moveTo>
                  <a:pt x="0" y="0"/>
                </a:moveTo>
                <a:lnTo>
                  <a:pt x="4170572" y="0"/>
                </a:lnTo>
                <a:lnTo>
                  <a:pt x="4170572" y="4170573"/>
                </a:lnTo>
                <a:lnTo>
                  <a:pt x="0" y="417057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5923656" y="5360182"/>
            <a:ext cx="6440688" cy="1796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10"/>
              </a:lnSpc>
              <a:spcBef>
                <a:spcPct val="0"/>
              </a:spcBef>
            </a:pPr>
            <a:r>
              <a:rPr lang="zh-CN" altLang="en-US" sz="10010" spc="1150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</a:rPr>
              <a:t>定义作用</a:t>
            </a:r>
            <a:endParaRPr lang="zh-CN" altLang="en-US" sz="10010" spc="1150">
              <a:solidFill>
                <a:srgbClr val="1B4C8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809208" y="2741846"/>
            <a:ext cx="2669584" cy="2652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85"/>
              </a:lnSpc>
              <a:spcBef>
                <a:spcPct val="0"/>
              </a:spcBef>
            </a:pPr>
            <a:r>
              <a:rPr lang="en-US" sz="14775">
                <a:solidFill>
                  <a:srgbClr val="F85768"/>
                </a:solidFill>
                <a:latin typeface="字由点字奇妙体" panose="00020600040101010101" charset="-122"/>
              </a:rPr>
              <a:t>02</a:t>
            </a:r>
            <a:endParaRPr lang="en-US" sz="14775">
              <a:solidFill>
                <a:srgbClr val="F85768"/>
              </a:solidFill>
              <a:latin typeface="字由点字奇妙体" panose="00020600040101010101" charset="-122"/>
            </a:endParaRPr>
          </a:p>
        </p:txBody>
      </p:sp>
      <p:pic>
        <p:nvPicPr>
          <p:cNvPr id="28" name="图片 27" descr="新校徽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04800" y="342900"/>
            <a:ext cx="1543050" cy="15189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-33491"/>
            <a:ext cx="18481141" cy="5584817"/>
            <a:chOff x="0" y="0"/>
            <a:chExt cx="24641521" cy="7446422"/>
          </a:xfrm>
        </p:grpSpPr>
        <p:sp>
          <p:nvSpPr>
            <p:cNvPr id="3" name="Freeform 3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0" y="5551325"/>
            <a:ext cx="18481141" cy="5584817"/>
            <a:chOff x="0" y="0"/>
            <a:chExt cx="24641521" cy="7446422"/>
          </a:xfrm>
        </p:grpSpPr>
        <p:sp>
          <p:nvSpPr>
            <p:cNvPr id="7" name="Freeform 7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378835" y="504646"/>
            <a:ext cx="17423374" cy="9332575"/>
            <a:chOff x="0" y="0"/>
            <a:chExt cx="4588872" cy="24579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88872" cy="2457962"/>
            </a:xfrm>
            <a:custGeom>
              <a:avLst/>
              <a:gdLst/>
              <a:ahLst/>
              <a:cxnLst/>
              <a:rect l="l" t="t" r="r" b="b"/>
              <a:pathLst>
                <a:path w="4588872" h="2457962">
                  <a:moveTo>
                    <a:pt x="16885" y="0"/>
                  </a:moveTo>
                  <a:lnTo>
                    <a:pt x="4571987" y="0"/>
                  </a:lnTo>
                  <a:cubicBezTo>
                    <a:pt x="4576466" y="0"/>
                    <a:pt x="4580760" y="1779"/>
                    <a:pt x="4583927" y="4945"/>
                  </a:cubicBezTo>
                  <a:cubicBezTo>
                    <a:pt x="4587093" y="8112"/>
                    <a:pt x="4588872" y="12407"/>
                    <a:pt x="4588872" y="16885"/>
                  </a:cubicBezTo>
                  <a:lnTo>
                    <a:pt x="4588872" y="2441077"/>
                  </a:lnTo>
                  <a:cubicBezTo>
                    <a:pt x="4588872" y="2445555"/>
                    <a:pt x="4587093" y="2449850"/>
                    <a:pt x="4583927" y="2453017"/>
                  </a:cubicBezTo>
                  <a:cubicBezTo>
                    <a:pt x="4580760" y="2456183"/>
                    <a:pt x="4576466" y="2457962"/>
                    <a:pt x="4571987" y="2457962"/>
                  </a:cubicBezTo>
                  <a:lnTo>
                    <a:pt x="16885" y="2457962"/>
                  </a:lnTo>
                  <a:cubicBezTo>
                    <a:pt x="12407" y="2457962"/>
                    <a:pt x="8112" y="2456183"/>
                    <a:pt x="4945" y="2453017"/>
                  </a:cubicBezTo>
                  <a:cubicBezTo>
                    <a:pt x="1779" y="2449850"/>
                    <a:pt x="0" y="2445555"/>
                    <a:pt x="0" y="2441077"/>
                  </a:cubicBezTo>
                  <a:lnTo>
                    <a:pt x="0" y="16885"/>
                  </a:lnTo>
                  <a:cubicBezTo>
                    <a:pt x="0" y="12407"/>
                    <a:pt x="1779" y="8112"/>
                    <a:pt x="4945" y="4945"/>
                  </a:cubicBezTo>
                  <a:cubicBezTo>
                    <a:pt x="8112" y="1779"/>
                    <a:pt x="12407" y="0"/>
                    <a:pt x="16885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4588872" cy="2591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130225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16802882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637937" y="1042470"/>
            <a:ext cx="3012127" cy="893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0"/>
              </a:lnSpc>
              <a:spcBef>
                <a:spcPct val="0"/>
              </a:spcBef>
            </a:pPr>
            <a:r>
              <a:rPr lang="zh-CN" altLang="en-US" sz="4975">
                <a:solidFill>
                  <a:srgbClr val="F85768"/>
                </a:solidFill>
                <a:latin typeface="微软雅黑" panose="020B0503020204020204" charset="-122"/>
                <a:ea typeface="微软雅黑" panose="020B0503020204020204" charset="-122"/>
              </a:rPr>
              <a:t>物联网</a:t>
            </a:r>
            <a:endParaRPr lang="zh-CN" altLang="en-US" sz="4975">
              <a:solidFill>
                <a:srgbClr val="F8576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0471144" y="13207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0" y="0"/>
                </a:moveTo>
                <a:lnTo>
                  <a:pt x="434038" y="0"/>
                </a:lnTo>
                <a:lnTo>
                  <a:pt x="434038" y="389006"/>
                </a:lnTo>
                <a:lnTo>
                  <a:pt x="0" y="3890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7445566" y="13207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434037" y="0"/>
                </a:moveTo>
                <a:lnTo>
                  <a:pt x="0" y="0"/>
                </a:lnTo>
                <a:lnTo>
                  <a:pt x="0" y="389006"/>
                </a:lnTo>
                <a:lnTo>
                  <a:pt x="434037" y="389006"/>
                </a:lnTo>
                <a:lnTo>
                  <a:pt x="43403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597025" y="3507105"/>
            <a:ext cx="7035800" cy="5822315"/>
          </a:xfrm>
          <a:custGeom>
            <a:avLst/>
            <a:gdLst/>
            <a:ahLst/>
            <a:cxnLst/>
            <a:rect l="l" t="t" r="r" b="b"/>
            <a:pathLst>
              <a:path w="7036072" h="3447675">
                <a:moveTo>
                  <a:pt x="0" y="0"/>
                </a:moveTo>
                <a:lnTo>
                  <a:pt x="7036072" y="0"/>
                </a:lnTo>
                <a:lnTo>
                  <a:pt x="7036072" y="3447675"/>
                </a:lnTo>
                <a:lnTo>
                  <a:pt x="0" y="34476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663430" y="3507105"/>
            <a:ext cx="7035800" cy="5822315"/>
          </a:xfrm>
          <a:custGeom>
            <a:avLst/>
            <a:gdLst/>
            <a:ahLst/>
            <a:cxnLst/>
            <a:rect l="l" t="t" r="r" b="b"/>
            <a:pathLst>
              <a:path w="7036072" h="3447675">
                <a:moveTo>
                  <a:pt x="0" y="0"/>
                </a:moveTo>
                <a:lnTo>
                  <a:pt x="7036072" y="0"/>
                </a:lnTo>
                <a:lnTo>
                  <a:pt x="7036072" y="3447675"/>
                </a:lnTo>
                <a:lnTo>
                  <a:pt x="0" y="34476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1118646">
            <a:off x="8750532" y="2929491"/>
            <a:ext cx="795407" cy="792424"/>
          </a:xfrm>
          <a:custGeom>
            <a:avLst/>
            <a:gdLst/>
            <a:ahLst/>
            <a:cxnLst/>
            <a:rect l="l" t="t" r="r" b="b"/>
            <a:pathLst>
              <a:path w="795407" h="792424">
                <a:moveTo>
                  <a:pt x="0" y="0"/>
                </a:moveTo>
                <a:lnTo>
                  <a:pt x="795407" y="0"/>
                </a:lnTo>
                <a:lnTo>
                  <a:pt x="795407" y="792424"/>
                </a:lnTo>
                <a:lnTo>
                  <a:pt x="0" y="7924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2438400" y="4533900"/>
            <a:ext cx="5320665" cy="363029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lvl="0" indent="457200" algn="l" fontAlgn="auto">
              <a:lnSpc>
                <a:spcPct val="100000"/>
              </a:lnSpc>
              <a:spcBef>
                <a:spcPct val="0"/>
              </a:spcBef>
            </a:pPr>
            <a:r>
              <a:rPr lang="zh-CN" altLang="en-US" sz="3200" b="1">
                <a:solidFill>
                  <a:srgbClr val="1B4C84"/>
                </a:solidFill>
                <a:ea typeface="字由点字典黑 45J" panose="00020600040101010101" charset="-122"/>
              </a:rPr>
              <a:t>物联网</a:t>
            </a:r>
            <a:r>
              <a:rPr lang="zh-CN" altLang="en-US" sz="3200">
                <a:solidFill>
                  <a:srgbClr val="1B4C84"/>
                </a:solidFill>
                <a:ea typeface="字由点字典黑 45J" panose="00020600040101010101" charset="-122"/>
              </a:rPr>
              <a:t>指通过各种信息传感设备，</a:t>
            </a:r>
            <a:r>
              <a:rPr lang="zh-CN" altLang="en-US" sz="3200">
                <a:solidFill>
                  <a:srgbClr val="FF0000"/>
                </a:solidFill>
                <a:ea typeface="字由点字典黑 45J" panose="00020600040101010101" charset="-122"/>
              </a:rPr>
              <a:t>实时采集</a:t>
            </a:r>
            <a:r>
              <a:rPr lang="zh-CN" altLang="en-US" sz="3200">
                <a:solidFill>
                  <a:srgbClr val="1B4C84"/>
                </a:solidFill>
                <a:ea typeface="字由点字典黑 45J" panose="00020600040101010101" charset="-122"/>
              </a:rPr>
              <a:t>需要监控、连接、互动的物体的信息，与互联网结合形成的一个巨大网络。</a:t>
            </a:r>
            <a:endParaRPr lang="zh-CN" altLang="en-US" sz="3200">
              <a:solidFill>
                <a:srgbClr val="1B4C84"/>
              </a:solidFill>
              <a:ea typeface="字由点字典黑 45J" panose="00020600040101010101" charset="-122"/>
            </a:endParaRPr>
          </a:p>
          <a:p>
            <a:pPr lvl="0" indent="457200" algn="l" fontAlgn="auto">
              <a:lnSpc>
                <a:spcPct val="100000"/>
              </a:lnSpc>
              <a:spcBef>
                <a:spcPct val="0"/>
              </a:spcBef>
            </a:pPr>
            <a:r>
              <a:rPr lang="zh-CN" altLang="en-US" sz="3200">
                <a:solidFill>
                  <a:srgbClr val="1B4C84"/>
                </a:solidFill>
                <a:ea typeface="字由点字典黑 45J" panose="00020600040101010101" charset="-122"/>
              </a:rPr>
              <a:t>目的：实现物与物、物与人之间的连接，以便</a:t>
            </a:r>
            <a:r>
              <a:rPr lang="zh-CN" altLang="en-US" sz="3200">
                <a:solidFill>
                  <a:srgbClr val="FF0000"/>
                </a:solidFill>
                <a:ea typeface="字由点字典黑 45J" panose="00020600040101010101" charset="-122"/>
              </a:rPr>
              <a:t>识别</a:t>
            </a:r>
            <a:r>
              <a:rPr lang="zh-CN" altLang="en-US" sz="3200">
                <a:solidFill>
                  <a:srgbClr val="1B4C84"/>
                </a:solidFill>
                <a:ea typeface="字由点字典黑 45J" panose="00020600040101010101" charset="-122"/>
              </a:rPr>
              <a:t>、</a:t>
            </a:r>
            <a:r>
              <a:rPr lang="zh-CN" altLang="en-US" sz="3200">
                <a:solidFill>
                  <a:srgbClr val="FF0000"/>
                </a:solidFill>
                <a:ea typeface="字由点字典黑 45J" panose="00020600040101010101" charset="-122"/>
              </a:rPr>
              <a:t>管理</a:t>
            </a:r>
            <a:r>
              <a:rPr lang="zh-CN" altLang="en-US" sz="3200">
                <a:solidFill>
                  <a:srgbClr val="1B4C84"/>
                </a:solidFill>
                <a:ea typeface="字由点字典黑 45J" panose="00020600040101010101" charset="-122"/>
              </a:rPr>
              <a:t>和</a:t>
            </a:r>
            <a:r>
              <a:rPr lang="zh-CN" altLang="en-US" sz="3200">
                <a:solidFill>
                  <a:srgbClr val="FF0000"/>
                </a:solidFill>
                <a:ea typeface="字由点字典黑 45J" panose="00020600040101010101" charset="-122"/>
              </a:rPr>
              <a:t>控制</a:t>
            </a:r>
            <a:r>
              <a:rPr lang="zh-CN" altLang="en-US" sz="3200">
                <a:solidFill>
                  <a:srgbClr val="1B4C84"/>
                </a:solidFill>
                <a:ea typeface="字由点字典黑 45J" panose="00020600040101010101" charset="-122"/>
              </a:rPr>
              <a:t>。</a:t>
            </a:r>
            <a:endParaRPr lang="zh-CN" altLang="en-US" sz="3200">
              <a:solidFill>
                <a:srgbClr val="1B4C84"/>
              </a:solidFill>
              <a:ea typeface="字由点字典黑 45J" panose="00020600040101010101" charset="-122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363200" y="4724400"/>
            <a:ext cx="5596255" cy="247777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lvl="0" indent="457200" algn="l" fontAlgn="auto">
              <a:lnSpc>
                <a:spcPct val="100000"/>
              </a:lnSpc>
              <a:spcBef>
                <a:spcPct val="0"/>
              </a:spcBef>
            </a:pPr>
            <a:r>
              <a:rPr lang="zh-CN" altLang="en-US" sz="3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硬件设备</a:t>
            </a:r>
            <a:r>
              <a:rPr lang="zh-CN" altLang="en-US" sz="3200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</a:rPr>
              <a:t>：终端设备、网关和服务器。</a:t>
            </a:r>
            <a:endParaRPr lang="zh-CN" altLang="en-US" sz="3200">
              <a:solidFill>
                <a:srgbClr val="1B4C84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457200" algn="l" fontAlgn="auto">
              <a:lnSpc>
                <a:spcPct val="100000"/>
              </a:lnSpc>
              <a:spcBef>
                <a:spcPct val="0"/>
              </a:spcBef>
            </a:pPr>
            <a:endParaRPr lang="zh-CN" altLang="en-US" sz="3200">
              <a:solidFill>
                <a:srgbClr val="1B4C84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457200" algn="l" fontAlgn="auto">
              <a:lnSpc>
                <a:spcPct val="100000"/>
              </a:lnSpc>
              <a:spcBef>
                <a:spcPct val="0"/>
              </a:spcBef>
            </a:pPr>
            <a:r>
              <a:rPr lang="zh-CN" altLang="en-US" sz="3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工作逻辑</a:t>
            </a:r>
            <a:r>
              <a:rPr lang="zh-CN" altLang="en-US" sz="3200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</a:rPr>
              <a:t>：应用层、网络层和感知层。</a:t>
            </a:r>
            <a:endParaRPr lang="zh-CN" altLang="en-US" sz="3200">
              <a:solidFill>
                <a:srgbClr val="1B4C8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8" name="Group 28"/>
          <p:cNvGrpSpPr/>
          <p:nvPr/>
        </p:nvGrpSpPr>
        <p:grpSpPr>
          <a:xfrm rot="0">
            <a:off x="3517638" y="2529745"/>
            <a:ext cx="3194893" cy="619125"/>
            <a:chOff x="0" y="-4491"/>
            <a:chExt cx="4259857" cy="825500"/>
          </a:xfrm>
        </p:grpSpPr>
        <p:grpSp>
          <p:nvGrpSpPr>
            <p:cNvPr id="29" name="Group 29"/>
            <p:cNvGrpSpPr/>
            <p:nvPr/>
          </p:nvGrpSpPr>
          <p:grpSpPr>
            <a:xfrm rot="0">
              <a:off x="0" y="0"/>
              <a:ext cx="4259857" cy="816333"/>
              <a:chOff x="0" y="0"/>
              <a:chExt cx="792782" cy="151924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792782" cy="151924"/>
              </a:xfrm>
              <a:custGeom>
                <a:avLst/>
                <a:gdLst/>
                <a:ahLst/>
                <a:cxnLst/>
                <a:rect l="l" t="t" r="r" b="b"/>
                <a:pathLst>
                  <a:path w="792782" h="151924">
                    <a:moveTo>
                      <a:pt x="75962" y="0"/>
                    </a:moveTo>
                    <a:lnTo>
                      <a:pt x="716820" y="0"/>
                    </a:lnTo>
                    <a:cubicBezTo>
                      <a:pt x="736966" y="0"/>
                      <a:pt x="756288" y="8003"/>
                      <a:pt x="770533" y="22249"/>
                    </a:cubicBezTo>
                    <a:cubicBezTo>
                      <a:pt x="784779" y="36494"/>
                      <a:pt x="792782" y="55816"/>
                      <a:pt x="792782" y="75962"/>
                    </a:cubicBezTo>
                    <a:lnTo>
                      <a:pt x="792782" y="75962"/>
                    </a:lnTo>
                    <a:cubicBezTo>
                      <a:pt x="792782" y="96108"/>
                      <a:pt x="784779" y="115429"/>
                      <a:pt x="770533" y="129675"/>
                    </a:cubicBezTo>
                    <a:cubicBezTo>
                      <a:pt x="756288" y="143921"/>
                      <a:pt x="736966" y="151924"/>
                      <a:pt x="716820" y="151924"/>
                    </a:cubicBezTo>
                    <a:lnTo>
                      <a:pt x="75962" y="151924"/>
                    </a:lnTo>
                    <a:cubicBezTo>
                      <a:pt x="55816" y="151924"/>
                      <a:pt x="36494" y="143921"/>
                      <a:pt x="22249" y="129675"/>
                    </a:cubicBezTo>
                    <a:cubicBezTo>
                      <a:pt x="8003" y="115429"/>
                      <a:pt x="0" y="96108"/>
                      <a:pt x="0" y="75962"/>
                    </a:cubicBezTo>
                    <a:lnTo>
                      <a:pt x="0" y="75962"/>
                    </a:lnTo>
                    <a:cubicBezTo>
                      <a:pt x="0" y="55816"/>
                      <a:pt x="8003" y="36494"/>
                      <a:pt x="22249" y="22249"/>
                    </a:cubicBezTo>
                    <a:cubicBezTo>
                      <a:pt x="36494" y="8003"/>
                      <a:pt x="55816" y="0"/>
                      <a:pt x="75962" y="0"/>
                    </a:cubicBezTo>
                    <a:close/>
                  </a:path>
                </a:pathLst>
              </a:custGeom>
              <a:solidFill>
                <a:srgbClr val="A7D3EC"/>
              </a:solidFill>
              <a:ln w="38100" cap="rnd">
                <a:solidFill>
                  <a:srgbClr val="1B4C84"/>
                </a:solidFill>
                <a:prstDash val="solid"/>
                <a:round/>
              </a:ln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133350"/>
                <a:ext cx="792782" cy="2852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15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432495" y="-4491"/>
              <a:ext cx="3394867" cy="82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30"/>
                </a:lnSpc>
              </a:pPr>
              <a:r>
                <a:rPr lang="zh-CN" altLang="en-US" sz="3990" spc="119">
                  <a:solidFill>
                    <a:srgbClr val="1B4C84"/>
                  </a:solidFill>
                  <a:latin typeface="微软雅黑" panose="020B0503020204020204" charset="-122"/>
                  <a:ea typeface="微软雅黑" panose="020B0503020204020204" charset="-122"/>
                </a:rPr>
                <a:t>定义</a:t>
              </a:r>
              <a:endParaRPr lang="zh-CN" altLang="en-US" sz="3990" spc="119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3" name="Freeform 33"/>
            <p:cNvSpPr/>
            <p:nvPr/>
          </p:nvSpPr>
          <p:spPr>
            <a:xfrm>
              <a:off x="3577244" y="298723"/>
              <a:ext cx="300597" cy="218886"/>
            </a:xfrm>
            <a:custGeom>
              <a:avLst/>
              <a:gdLst/>
              <a:ahLst/>
              <a:cxnLst/>
              <a:rect l="l" t="t" r="r" b="b"/>
              <a:pathLst>
                <a:path w="300597" h="218886">
                  <a:moveTo>
                    <a:pt x="0" y="0"/>
                  </a:moveTo>
                  <a:lnTo>
                    <a:pt x="300597" y="0"/>
                  </a:lnTo>
                  <a:lnTo>
                    <a:pt x="300597" y="218887"/>
                  </a:lnTo>
                  <a:lnTo>
                    <a:pt x="0" y="21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381284" r="-177496"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432495" y="298723"/>
              <a:ext cx="300597" cy="218886"/>
            </a:xfrm>
            <a:custGeom>
              <a:avLst/>
              <a:gdLst/>
              <a:ahLst/>
              <a:cxnLst/>
              <a:rect l="l" t="t" r="r" b="b"/>
              <a:pathLst>
                <a:path w="300597" h="218886">
                  <a:moveTo>
                    <a:pt x="0" y="0"/>
                  </a:moveTo>
                  <a:lnTo>
                    <a:pt x="300597" y="0"/>
                  </a:lnTo>
                  <a:lnTo>
                    <a:pt x="300597" y="218887"/>
                  </a:lnTo>
                  <a:lnTo>
                    <a:pt x="0" y="21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381284" r="-177496"/>
              </a:stretch>
            </a:blipFill>
          </p:spPr>
        </p:sp>
      </p:grpSp>
      <p:grpSp>
        <p:nvGrpSpPr>
          <p:cNvPr id="35" name="Group 35"/>
          <p:cNvGrpSpPr/>
          <p:nvPr/>
        </p:nvGrpSpPr>
        <p:grpSpPr>
          <a:xfrm rot="0">
            <a:off x="11583670" y="2529840"/>
            <a:ext cx="3194685" cy="619125"/>
            <a:chOff x="0" y="-4491"/>
            <a:chExt cx="4259857" cy="825500"/>
          </a:xfrm>
        </p:grpSpPr>
        <p:grpSp>
          <p:nvGrpSpPr>
            <p:cNvPr id="36" name="Group 36"/>
            <p:cNvGrpSpPr/>
            <p:nvPr/>
          </p:nvGrpSpPr>
          <p:grpSpPr>
            <a:xfrm rot="0">
              <a:off x="0" y="0"/>
              <a:ext cx="4259857" cy="816333"/>
              <a:chOff x="0" y="0"/>
              <a:chExt cx="792782" cy="151924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792782" cy="151924"/>
              </a:xfrm>
              <a:custGeom>
                <a:avLst/>
                <a:gdLst/>
                <a:ahLst/>
                <a:cxnLst/>
                <a:rect l="l" t="t" r="r" b="b"/>
                <a:pathLst>
                  <a:path w="792782" h="151924">
                    <a:moveTo>
                      <a:pt x="75962" y="0"/>
                    </a:moveTo>
                    <a:lnTo>
                      <a:pt x="716820" y="0"/>
                    </a:lnTo>
                    <a:cubicBezTo>
                      <a:pt x="736966" y="0"/>
                      <a:pt x="756288" y="8003"/>
                      <a:pt x="770533" y="22249"/>
                    </a:cubicBezTo>
                    <a:cubicBezTo>
                      <a:pt x="784779" y="36494"/>
                      <a:pt x="792782" y="55816"/>
                      <a:pt x="792782" y="75962"/>
                    </a:cubicBezTo>
                    <a:lnTo>
                      <a:pt x="792782" y="75962"/>
                    </a:lnTo>
                    <a:cubicBezTo>
                      <a:pt x="792782" y="96108"/>
                      <a:pt x="784779" y="115429"/>
                      <a:pt x="770533" y="129675"/>
                    </a:cubicBezTo>
                    <a:cubicBezTo>
                      <a:pt x="756288" y="143921"/>
                      <a:pt x="736966" y="151924"/>
                      <a:pt x="716820" y="151924"/>
                    </a:cubicBezTo>
                    <a:lnTo>
                      <a:pt x="75962" y="151924"/>
                    </a:lnTo>
                    <a:cubicBezTo>
                      <a:pt x="55816" y="151924"/>
                      <a:pt x="36494" y="143921"/>
                      <a:pt x="22249" y="129675"/>
                    </a:cubicBezTo>
                    <a:cubicBezTo>
                      <a:pt x="8003" y="115429"/>
                      <a:pt x="0" y="96108"/>
                      <a:pt x="0" y="75962"/>
                    </a:cubicBezTo>
                    <a:lnTo>
                      <a:pt x="0" y="75962"/>
                    </a:lnTo>
                    <a:cubicBezTo>
                      <a:pt x="0" y="55816"/>
                      <a:pt x="8003" y="36494"/>
                      <a:pt x="22249" y="22249"/>
                    </a:cubicBezTo>
                    <a:cubicBezTo>
                      <a:pt x="36494" y="8003"/>
                      <a:pt x="55816" y="0"/>
                      <a:pt x="75962" y="0"/>
                    </a:cubicBezTo>
                    <a:close/>
                  </a:path>
                </a:pathLst>
              </a:custGeom>
              <a:solidFill>
                <a:srgbClr val="A7D3EC"/>
              </a:solidFill>
              <a:ln w="38100" cap="rnd">
                <a:solidFill>
                  <a:srgbClr val="1B4C84"/>
                </a:solidFill>
                <a:prstDash val="solid"/>
                <a:round/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133350"/>
                <a:ext cx="792782" cy="2852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15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432495" y="-4491"/>
              <a:ext cx="3394867" cy="82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30"/>
                </a:lnSpc>
              </a:pPr>
              <a:r>
                <a:rPr lang="zh-CN" altLang="en-US" sz="3990" spc="119">
                  <a:solidFill>
                    <a:srgbClr val="1B4C84"/>
                  </a:solidFill>
                  <a:latin typeface="微软雅黑" panose="020B0503020204020204" charset="-122"/>
                  <a:ea typeface="微软雅黑" panose="020B0503020204020204" charset="-122"/>
                </a:rPr>
                <a:t>构成要素</a:t>
              </a:r>
              <a:endParaRPr lang="zh-CN" altLang="en-US" sz="3990" spc="119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0" name="Freeform 40"/>
            <p:cNvSpPr/>
            <p:nvPr/>
          </p:nvSpPr>
          <p:spPr>
            <a:xfrm>
              <a:off x="3577244" y="298723"/>
              <a:ext cx="300597" cy="218886"/>
            </a:xfrm>
            <a:custGeom>
              <a:avLst/>
              <a:gdLst/>
              <a:ahLst/>
              <a:cxnLst/>
              <a:rect l="l" t="t" r="r" b="b"/>
              <a:pathLst>
                <a:path w="300597" h="218886">
                  <a:moveTo>
                    <a:pt x="0" y="0"/>
                  </a:moveTo>
                  <a:lnTo>
                    <a:pt x="300597" y="0"/>
                  </a:lnTo>
                  <a:lnTo>
                    <a:pt x="300597" y="218887"/>
                  </a:lnTo>
                  <a:lnTo>
                    <a:pt x="0" y="21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381284" r="-177496"/>
              </a:stretch>
            </a:blipFill>
          </p:spPr>
        </p:sp>
        <p:sp>
          <p:nvSpPr>
            <p:cNvPr id="41" name="Freeform 41"/>
            <p:cNvSpPr/>
            <p:nvPr/>
          </p:nvSpPr>
          <p:spPr>
            <a:xfrm>
              <a:off x="432495" y="298723"/>
              <a:ext cx="300597" cy="218886"/>
            </a:xfrm>
            <a:custGeom>
              <a:avLst/>
              <a:gdLst/>
              <a:ahLst/>
              <a:cxnLst/>
              <a:rect l="l" t="t" r="r" b="b"/>
              <a:pathLst>
                <a:path w="300597" h="218886">
                  <a:moveTo>
                    <a:pt x="0" y="0"/>
                  </a:moveTo>
                  <a:lnTo>
                    <a:pt x="300597" y="0"/>
                  </a:lnTo>
                  <a:lnTo>
                    <a:pt x="300597" y="218887"/>
                  </a:lnTo>
                  <a:lnTo>
                    <a:pt x="0" y="21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381284" r="-177496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-33491"/>
            <a:ext cx="18481141" cy="5584817"/>
            <a:chOff x="0" y="0"/>
            <a:chExt cx="24641521" cy="7446422"/>
          </a:xfrm>
        </p:grpSpPr>
        <p:sp>
          <p:nvSpPr>
            <p:cNvPr id="3" name="Freeform 3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0" y="5551325"/>
            <a:ext cx="18481141" cy="5584817"/>
            <a:chOff x="0" y="0"/>
            <a:chExt cx="24641521" cy="7446422"/>
          </a:xfrm>
        </p:grpSpPr>
        <p:sp>
          <p:nvSpPr>
            <p:cNvPr id="7" name="Freeform 7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378835" y="504646"/>
            <a:ext cx="17423374" cy="9332575"/>
            <a:chOff x="0" y="0"/>
            <a:chExt cx="4588872" cy="24579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88872" cy="2457962"/>
            </a:xfrm>
            <a:custGeom>
              <a:avLst/>
              <a:gdLst/>
              <a:ahLst/>
              <a:cxnLst/>
              <a:rect l="l" t="t" r="r" b="b"/>
              <a:pathLst>
                <a:path w="4588872" h="2457962">
                  <a:moveTo>
                    <a:pt x="16885" y="0"/>
                  </a:moveTo>
                  <a:lnTo>
                    <a:pt x="4571987" y="0"/>
                  </a:lnTo>
                  <a:cubicBezTo>
                    <a:pt x="4576466" y="0"/>
                    <a:pt x="4580760" y="1779"/>
                    <a:pt x="4583927" y="4945"/>
                  </a:cubicBezTo>
                  <a:cubicBezTo>
                    <a:pt x="4587093" y="8112"/>
                    <a:pt x="4588872" y="12407"/>
                    <a:pt x="4588872" y="16885"/>
                  </a:cubicBezTo>
                  <a:lnTo>
                    <a:pt x="4588872" y="2441077"/>
                  </a:lnTo>
                  <a:cubicBezTo>
                    <a:pt x="4588872" y="2445555"/>
                    <a:pt x="4587093" y="2449850"/>
                    <a:pt x="4583927" y="2453017"/>
                  </a:cubicBezTo>
                  <a:cubicBezTo>
                    <a:pt x="4580760" y="2456183"/>
                    <a:pt x="4576466" y="2457962"/>
                    <a:pt x="4571987" y="2457962"/>
                  </a:cubicBezTo>
                  <a:lnTo>
                    <a:pt x="16885" y="2457962"/>
                  </a:lnTo>
                  <a:cubicBezTo>
                    <a:pt x="12407" y="2457962"/>
                    <a:pt x="8112" y="2456183"/>
                    <a:pt x="4945" y="2453017"/>
                  </a:cubicBezTo>
                  <a:cubicBezTo>
                    <a:pt x="1779" y="2449850"/>
                    <a:pt x="0" y="2445555"/>
                    <a:pt x="0" y="2441077"/>
                  </a:cubicBezTo>
                  <a:lnTo>
                    <a:pt x="0" y="16885"/>
                  </a:lnTo>
                  <a:cubicBezTo>
                    <a:pt x="0" y="12407"/>
                    <a:pt x="1779" y="8112"/>
                    <a:pt x="4945" y="4945"/>
                  </a:cubicBezTo>
                  <a:cubicBezTo>
                    <a:pt x="8112" y="1779"/>
                    <a:pt x="12407" y="0"/>
                    <a:pt x="16885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4588872" cy="2591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130225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16802882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637937" y="1042470"/>
            <a:ext cx="3012127" cy="893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0"/>
              </a:lnSpc>
              <a:spcBef>
                <a:spcPct val="0"/>
              </a:spcBef>
            </a:pPr>
            <a:r>
              <a:rPr lang="zh-CN" altLang="en-US" sz="4975">
                <a:solidFill>
                  <a:srgbClr val="F85768"/>
                </a:solidFill>
                <a:latin typeface="微软雅黑" panose="020B0503020204020204" charset="-122"/>
                <a:ea typeface="微软雅黑" panose="020B0503020204020204" charset="-122"/>
              </a:rPr>
              <a:t>智慧生活</a:t>
            </a:r>
            <a:endParaRPr lang="zh-CN" altLang="en-US" sz="4975">
              <a:solidFill>
                <a:srgbClr val="F8576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0471144" y="13207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0" y="0"/>
                </a:moveTo>
                <a:lnTo>
                  <a:pt x="434038" y="0"/>
                </a:lnTo>
                <a:lnTo>
                  <a:pt x="434038" y="389006"/>
                </a:lnTo>
                <a:lnTo>
                  <a:pt x="0" y="3890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7445566" y="13207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434037" y="0"/>
                </a:moveTo>
                <a:lnTo>
                  <a:pt x="0" y="0"/>
                </a:lnTo>
                <a:lnTo>
                  <a:pt x="0" y="389006"/>
                </a:lnTo>
                <a:lnTo>
                  <a:pt x="434037" y="389006"/>
                </a:lnTo>
                <a:lnTo>
                  <a:pt x="43403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597025" y="3507105"/>
            <a:ext cx="7035800" cy="5822315"/>
          </a:xfrm>
          <a:custGeom>
            <a:avLst/>
            <a:gdLst/>
            <a:ahLst/>
            <a:cxnLst/>
            <a:rect l="l" t="t" r="r" b="b"/>
            <a:pathLst>
              <a:path w="7036072" h="3447675">
                <a:moveTo>
                  <a:pt x="0" y="0"/>
                </a:moveTo>
                <a:lnTo>
                  <a:pt x="7036072" y="0"/>
                </a:lnTo>
                <a:lnTo>
                  <a:pt x="7036072" y="3447675"/>
                </a:lnTo>
                <a:lnTo>
                  <a:pt x="0" y="34476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663430" y="3507105"/>
            <a:ext cx="7035800" cy="5822315"/>
          </a:xfrm>
          <a:custGeom>
            <a:avLst/>
            <a:gdLst/>
            <a:ahLst/>
            <a:cxnLst/>
            <a:rect l="l" t="t" r="r" b="b"/>
            <a:pathLst>
              <a:path w="7036072" h="3447675">
                <a:moveTo>
                  <a:pt x="0" y="0"/>
                </a:moveTo>
                <a:lnTo>
                  <a:pt x="7036072" y="0"/>
                </a:lnTo>
                <a:lnTo>
                  <a:pt x="7036072" y="3447675"/>
                </a:lnTo>
                <a:lnTo>
                  <a:pt x="0" y="34476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1118646">
            <a:off x="8750532" y="2929491"/>
            <a:ext cx="795407" cy="792424"/>
          </a:xfrm>
          <a:custGeom>
            <a:avLst/>
            <a:gdLst/>
            <a:ahLst/>
            <a:cxnLst/>
            <a:rect l="l" t="t" r="r" b="b"/>
            <a:pathLst>
              <a:path w="795407" h="792424">
                <a:moveTo>
                  <a:pt x="0" y="0"/>
                </a:moveTo>
                <a:lnTo>
                  <a:pt x="795407" y="0"/>
                </a:lnTo>
                <a:lnTo>
                  <a:pt x="795407" y="792424"/>
                </a:lnTo>
                <a:lnTo>
                  <a:pt x="0" y="7924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2438400" y="4762500"/>
            <a:ext cx="5320665" cy="363029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lvl="0" indent="457200" algn="l" fontAlgn="auto">
              <a:lnSpc>
                <a:spcPct val="100000"/>
              </a:lnSpc>
              <a:spcBef>
                <a:spcPct val="0"/>
              </a:spcBef>
            </a:pPr>
            <a:r>
              <a:rPr lang="zh-CN" altLang="en-US" sz="3200" b="1">
                <a:solidFill>
                  <a:srgbClr val="1B4C84"/>
                </a:solidFill>
                <a:ea typeface="字由点字典黑 45J" panose="00020600040101010101" charset="-122"/>
              </a:rPr>
              <a:t>智慧生活</a:t>
            </a:r>
            <a:r>
              <a:rPr lang="zh-CN" altLang="en-US" sz="3200">
                <a:solidFill>
                  <a:srgbClr val="1B4C84"/>
                </a:solidFill>
                <a:ea typeface="字由点字典黑 45J" panose="00020600040101010101" charset="-122"/>
              </a:rPr>
              <a:t>是利用物联网、人工智能等新技术，使生活方式、居住环境和</a:t>
            </a:r>
            <a:r>
              <a:rPr lang="zh-CN" altLang="en-US" sz="3200">
                <a:solidFill>
                  <a:srgbClr val="1B4C84"/>
                </a:solidFill>
                <a:ea typeface="字由点字典黑 45J" panose="00020600040101010101" charset="-122"/>
              </a:rPr>
              <a:t>社会服务更加</a:t>
            </a:r>
            <a:r>
              <a:rPr lang="zh-CN" altLang="en-US" sz="3200">
                <a:solidFill>
                  <a:srgbClr val="FF0000"/>
                </a:solidFill>
                <a:ea typeface="字由点字典黑 45J" panose="00020600040101010101" charset="-122"/>
              </a:rPr>
              <a:t>智能化</a:t>
            </a:r>
            <a:r>
              <a:rPr lang="zh-CN" altLang="en-US" sz="3200">
                <a:solidFill>
                  <a:srgbClr val="1B4C84"/>
                </a:solidFill>
                <a:ea typeface="字由点字典黑 45J" panose="00020600040101010101" charset="-122"/>
              </a:rPr>
              <a:t>，提升生活便捷性和效率。</a:t>
            </a:r>
            <a:endParaRPr lang="zh-CN" altLang="en-US" sz="3200">
              <a:solidFill>
                <a:srgbClr val="1B4C84"/>
              </a:solidFill>
              <a:ea typeface="字由点字典黑 45J" panose="00020600040101010101" charset="-122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363200" y="4724400"/>
            <a:ext cx="5596255" cy="247777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lvl="0" indent="457200" algn="l" fontAlgn="auto">
              <a:lnSpc>
                <a:spcPct val="100000"/>
              </a:lnSpc>
              <a:spcBef>
                <a:spcPct val="0"/>
              </a:spcBef>
            </a:pPr>
            <a:r>
              <a:rPr lang="zh-CN" altLang="en-US" sz="3200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</a:rPr>
              <a:t>智能家居系统：能自动调节室内温湿度、照明，实现能源高效利用。</a:t>
            </a:r>
            <a:endParaRPr lang="zh-CN" altLang="en-US" sz="3200">
              <a:solidFill>
                <a:srgbClr val="1B4C84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457200" algn="l" fontAlgn="auto">
              <a:lnSpc>
                <a:spcPct val="100000"/>
              </a:lnSpc>
              <a:spcBef>
                <a:spcPct val="0"/>
              </a:spcBef>
            </a:pPr>
            <a:r>
              <a:rPr lang="zh-CN" altLang="en-US" sz="3200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</a:rPr>
              <a:t>智慧医疗：通过可穿戴设备实时监测健康数据，提供个性化医疗服务。</a:t>
            </a:r>
            <a:endParaRPr lang="zh-CN" altLang="en-US" sz="3200">
              <a:solidFill>
                <a:srgbClr val="1B4C8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8" name="Group 28"/>
          <p:cNvGrpSpPr/>
          <p:nvPr/>
        </p:nvGrpSpPr>
        <p:grpSpPr>
          <a:xfrm rot="0">
            <a:off x="3517638" y="2529745"/>
            <a:ext cx="3194893" cy="619125"/>
            <a:chOff x="0" y="-4491"/>
            <a:chExt cx="4259857" cy="825500"/>
          </a:xfrm>
        </p:grpSpPr>
        <p:grpSp>
          <p:nvGrpSpPr>
            <p:cNvPr id="29" name="Group 29"/>
            <p:cNvGrpSpPr/>
            <p:nvPr/>
          </p:nvGrpSpPr>
          <p:grpSpPr>
            <a:xfrm rot="0">
              <a:off x="0" y="0"/>
              <a:ext cx="4259857" cy="816333"/>
              <a:chOff x="0" y="0"/>
              <a:chExt cx="792782" cy="151924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792782" cy="151924"/>
              </a:xfrm>
              <a:custGeom>
                <a:avLst/>
                <a:gdLst/>
                <a:ahLst/>
                <a:cxnLst/>
                <a:rect l="l" t="t" r="r" b="b"/>
                <a:pathLst>
                  <a:path w="792782" h="151924">
                    <a:moveTo>
                      <a:pt x="75962" y="0"/>
                    </a:moveTo>
                    <a:lnTo>
                      <a:pt x="716820" y="0"/>
                    </a:lnTo>
                    <a:cubicBezTo>
                      <a:pt x="736966" y="0"/>
                      <a:pt x="756288" y="8003"/>
                      <a:pt x="770533" y="22249"/>
                    </a:cubicBezTo>
                    <a:cubicBezTo>
                      <a:pt x="784779" y="36494"/>
                      <a:pt x="792782" y="55816"/>
                      <a:pt x="792782" y="75962"/>
                    </a:cubicBezTo>
                    <a:lnTo>
                      <a:pt x="792782" y="75962"/>
                    </a:lnTo>
                    <a:cubicBezTo>
                      <a:pt x="792782" y="96108"/>
                      <a:pt x="784779" y="115429"/>
                      <a:pt x="770533" y="129675"/>
                    </a:cubicBezTo>
                    <a:cubicBezTo>
                      <a:pt x="756288" y="143921"/>
                      <a:pt x="736966" y="151924"/>
                      <a:pt x="716820" y="151924"/>
                    </a:cubicBezTo>
                    <a:lnTo>
                      <a:pt x="75962" y="151924"/>
                    </a:lnTo>
                    <a:cubicBezTo>
                      <a:pt x="55816" y="151924"/>
                      <a:pt x="36494" y="143921"/>
                      <a:pt x="22249" y="129675"/>
                    </a:cubicBezTo>
                    <a:cubicBezTo>
                      <a:pt x="8003" y="115429"/>
                      <a:pt x="0" y="96108"/>
                      <a:pt x="0" y="75962"/>
                    </a:cubicBezTo>
                    <a:lnTo>
                      <a:pt x="0" y="75962"/>
                    </a:lnTo>
                    <a:cubicBezTo>
                      <a:pt x="0" y="55816"/>
                      <a:pt x="8003" y="36494"/>
                      <a:pt x="22249" y="22249"/>
                    </a:cubicBezTo>
                    <a:cubicBezTo>
                      <a:pt x="36494" y="8003"/>
                      <a:pt x="55816" y="0"/>
                      <a:pt x="75962" y="0"/>
                    </a:cubicBezTo>
                    <a:close/>
                  </a:path>
                </a:pathLst>
              </a:custGeom>
              <a:solidFill>
                <a:srgbClr val="A7D3EC"/>
              </a:solidFill>
              <a:ln w="38100" cap="rnd">
                <a:solidFill>
                  <a:srgbClr val="1B4C84"/>
                </a:solidFill>
                <a:prstDash val="solid"/>
                <a:round/>
              </a:ln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133350"/>
                <a:ext cx="792782" cy="2852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15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432495" y="-4491"/>
              <a:ext cx="3394867" cy="82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30"/>
                </a:lnSpc>
              </a:pPr>
              <a:r>
                <a:rPr lang="zh-CN" altLang="en-US" sz="3990" spc="119">
                  <a:solidFill>
                    <a:srgbClr val="1B4C84"/>
                  </a:solidFill>
                  <a:latin typeface="微软雅黑" panose="020B0503020204020204" charset="-122"/>
                  <a:ea typeface="微软雅黑" panose="020B0503020204020204" charset="-122"/>
                </a:rPr>
                <a:t>定义</a:t>
              </a:r>
              <a:endParaRPr lang="zh-CN" altLang="en-US" sz="3990" spc="119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3" name="Freeform 33"/>
            <p:cNvSpPr/>
            <p:nvPr/>
          </p:nvSpPr>
          <p:spPr>
            <a:xfrm>
              <a:off x="3577244" y="298723"/>
              <a:ext cx="300597" cy="218886"/>
            </a:xfrm>
            <a:custGeom>
              <a:avLst/>
              <a:gdLst/>
              <a:ahLst/>
              <a:cxnLst/>
              <a:rect l="l" t="t" r="r" b="b"/>
              <a:pathLst>
                <a:path w="300597" h="218886">
                  <a:moveTo>
                    <a:pt x="0" y="0"/>
                  </a:moveTo>
                  <a:lnTo>
                    <a:pt x="300597" y="0"/>
                  </a:lnTo>
                  <a:lnTo>
                    <a:pt x="300597" y="218887"/>
                  </a:lnTo>
                  <a:lnTo>
                    <a:pt x="0" y="21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381284" r="-177496"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432495" y="298723"/>
              <a:ext cx="300597" cy="218886"/>
            </a:xfrm>
            <a:custGeom>
              <a:avLst/>
              <a:gdLst/>
              <a:ahLst/>
              <a:cxnLst/>
              <a:rect l="l" t="t" r="r" b="b"/>
              <a:pathLst>
                <a:path w="300597" h="218886">
                  <a:moveTo>
                    <a:pt x="0" y="0"/>
                  </a:moveTo>
                  <a:lnTo>
                    <a:pt x="300597" y="0"/>
                  </a:lnTo>
                  <a:lnTo>
                    <a:pt x="300597" y="218887"/>
                  </a:lnTo>
                  <a:lnTo>
                    <a:pt x="0" y="21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381284" r="-177496"/>
              </a:stretch>
            </a:blipFill>
          </p:spPr>
        </p:sp>
      </p:grpSp>
      <p:grpSp>
        <p:nvGrpSpPr>
          <p:cNvPr id="35" name="Group 35"/>
          <p:cNvGrpSpPr/>
          <p:nvPr/>
        </p:nvGrpSpPr>
        <p:grpSpPr>
          <a:xfrm rot="0">
            <a:off x="11583670" y="2529840"/>
            <a:ext cx="3194685" cy="619125"/>
            <a:chOff x="0" y="-4491"/>
            <a:chExt cx="4259857" cy="825500"/>
          </a:xfrm>
        </p:grpSpPr>
        <p:grpSp>
          <p:nvGrpSpPr>
            <p:cNvPr id="36" name="Group 36"/>
            <p:cNvGrpSpPr/>
            <p:nvPr/>
          </p:nvGrpSpPr>
          <p:grpSpPr>
            <a:xfrm rot="0">
              <a:off x="0" y="0"/>
              <a:ext cx="4259857" cy="816333"/>
              <a:chOff x="0" y="0"/>
              <a:chExt cx="792782" cy="151924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792782" cy="151924"/>
              </a:xfrm>
              <a:custGeom>
                <a:avLst/>
                <a:gdLst/>
                <a:ahLst/>
                <a:cxnLst/>
                <a:rect l="l" t="t" r="r" b="b"/>
                <a:pathLst>
                  <a:path w="792782" h="151924">
                    <a:moveTo>
                      <a:pt x="75962" y="0"/>
                    </a:moveTo>
                    <a:lnTo>
                      <a:pt x="716820" y="0"/>
                    </a:lnTo>
                    <a:cubicBezTo>
                      <a:pt x="736966" y="0"/>
                      <a:pt x="756288" y="8003"/>
                      <a:pt x="770533" y="22249"/>
                    </a:cubicBezTo>
                    <a:cubicBezTo>
                      <a:pt x="784779" y="36494"/>
                      <a:pt x="792782" y="55816"/>
                      <a:pt x="792782" y="75962"/>
                    </a:cubicBezTo>
                    <a:lnTo>
                      <a:pt x="792782" y="75962"/>
                    </a:lnTo>
                    <a:cubicBezTo>
                      <a:pt x="792782" y="96108"/>
                      <a:pt x="784779" y="115429"/>
                      <a:pt x="770533" y="129675"/>
                    </a:cubicBezTo>
                    <a:cubicBezTo>
                      <a:pt x="756288" y="143921"/>
                      <a:pt x="736966" y="151924"/>
                      <a:pt x="716820" y="151924"/>
                    </a:cubicBezTo>
                    <a:lnTo>
                      <a:pt x="75962" y="151924"/>
                    </a:lnTo>
                    <a:cubicBezTo>
                      <a:pt x="55816" y="151924"/>
                      <a:pt x="36494" y="143921"/>
                      <a:pt x="22249" y="129675"/>
                    </a:cubicBezTo>
                    <a:cubicBezTo>
                      <a:pt x="8003" y="115429"/>
                      <a:pt x="0" y="96108"/>
                      <a:pt x="0" y="75962"/>
                    </a:cubicBezTo>
                    <a:lnTo>
                      <a:pt x="0" y="75962"/>
                    </a:lnTo>
                    <a:cubicBezTo>
                      <a:pt x="0" y="55816"/>
                      <a:pt x="8003" y="36494"/>
                      <a:pt x="22249" y="22249"/>
                    </a:cubicBezTo>
                    <a:cubicBezTo>
                      <a:pt x="36494" y="8003"/>
                      <a:pt x="55816" y="0"/>
                      <a:pt x="75962" y="0"/>
                    </a:cubicBezTo>
                    <a:close/>
                  </a:path>
                </a:pathLst>
              </a:custGeom>
              <a:solidFill>
                <a:srgbClr val="A7D3EC"/>
              </a:solidFill>
              <a:ln w="38100" cap="rnd">
                <a:solidFill>
                  <a:srgbClr val="1B4C84"/>
                </a:solidFill>
                <a:prstDash val="solid"/>
                <a:round/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133350"/>
                <a:ext cx="792782" cy="2852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15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432495" y="-4491"/>
              <a:ext cx="3394867" cy="82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30"/>
                </a:lnSpc>
              </a:pPr>
              <a:r>
                <a:rPr lang="zh-CN" altLang="en-US" sz="3990" spc="119">
                  <a:solidFill>
                    <a:srgbClr val="1B4C84"/>
                  </a:solidFill>
                  <a:latin typeface="微软雅黑" panose="020B0503020204020204" charset="-122"/>
                  <a:ea typeface="微软雅黑" panose="020B0503020204020204" charset="-122"/>
                </a:rPr>
                <a:t>应用</a:t>
              </a:r>
              <a:endParaRPr lang="zh-CN" altLang="en-US" sz="3990" spc="119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0" name="Freeform 40"/>
            <p:cNvSpPr/>
            <p:nvPr/>
          </p:nvSpPr>
          <p:spPr>
            <a:xfrm>
              <a:off x="3577244" y="298723"/>
              <a:ext cx="300597" cy="218886"/>
            </a:xfrm>
            <a:custGeom>
              <a:avLst/>
              <a:gdLst/>
              <a:ahLst/>
              <a:cxnLst/>
              <a:rect l="l" t="t" r="r" b="b"/>
              <a:pathLst>
                <a:path w="300597" h="218886">
                  <a:moveTo>
                    <a:pt x="0" y="0"/>
                  </a:moveTo>
                  <a:lnTo>
                    <a:pt x="300597" y="0"/>
                  </a:lnTo>
                  <a:lnTo>
                    <a:pt x="300597" y="218887"/>
                  </a:lnTo>
                  <a:lnTo>
                    <a:pt x="0" y="21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381284" r="-177496"/>
              </a:stretch>
            </a:blipFill>
          </p:spPr>
        </p:sp>
        <p:sp>
          <p:nvSpPr>
            <p:cNvPr id="41" name="Freeform 41"/>
            <p:cNvSpPr/>
            <p:nvPr/>
          </p:nvSpPr>
          <p:spPr>
            <a:xfrm>
              <a:off x="432495" y="298723"/>
              <a:ext cx="300597" cy="218886"/>
            </a:xfrm>
            <a:custGeom>
              <a:avLst/>
              <a:gdLst/>
              <a:ahLst/>
              <a:cxnLst/>
              <a:rect l="l" t="t" r="r" b="b"/>
              <a:pathLst>
                <a:path w="300597" h="218886">
                  <a:moveTo>
                    <a:pt x="0" y="0"/>
                  </a:moveTo>
                  <a:lnTo>
                    <a:pt x="300597" y="0"/>
                  </a:lnTo>
                  <a:lnTo>
                    <a:pt x="300597" y="218887"/>
                  </a:lnTo>
                  <a:lnTo>
                    <a:pt x="0" y="21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381284" r="-177496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-33491"/>
            <a:ext cx="18481141" cy="5584817"/>
            <a:chOff x="0" y="0"/>
            <a:chExt cx="24641521" cy="7446422"/>
          </a:xfrm>
        </p:grpSpPr>
        <p:sp>
          <p:nvSpPr>
            <p:cNvPr id="3" name="Freeform 3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0" y="5551325"/>
            <a:ext cx="18481141" cy="5584817"/>
            <a:chOff x="0" y="0"/>
            <a:chExt cx="24641521" cy="7446422"/>
          </a:xfrm>
        </p:grpSpPr>
        <p:sp>
          <p:nvSpPr>
            <p:cNvPr id="7" name="Freeform 7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378835" y="504646"/>
            <a:ext cx="17423374" cy="9332575"/>
            <a:chOff x="0" y="0"/>
            <a:chExt cx="4588872" cy="24579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88872" cy="2457962"/>
            </a:xfrm>
            <a:custGeom>
              <a:avLst/>
              <a:gdLst/>
              <a:ahLst/>
              <a:cxnLst/>
              <a:rect l="l" t="t" r="r" b="b"/>
              <a:pathLst>
                <a:path w="4588872" h="2457962">
                  <a:moveTo>
                    <a:pt x="16885" y="0"/>
                  </a:moveTo>
                  <a:lnTo>
                    <a:pt x="4571987" y="0"/>
                  </a:lnTo>
                  <a:cubicBezTo>
                    <a:pt x="4576466" y="0"/>
                    <a:pt x="4580760" y="1779"/>
                    <a:pt x="4583927" y="4945"/>
                  </a:cubicBezTo>
                  <a:cubicBezTo>
                    <a:pt x="4587093" y="8112"/>
                    <a:pt x="4588872" y="12407"/>
                    <a:pt x="4588872" y="16885"/>
                  </a:cubicBezTo>
                  <a:lnTo>
                    <a:pt x="4588872" y="2441077"/>
                  </a:lnTo>
                  <a:cubicBezTo>
                    <a:pt x="4588872" y="2445555"/>
                    <a:pt x="4587093" y="2449850"/>
                    <a:pt x="4583927" y="2453017"/>
                  </a:cubicBezTo>
                  <a:cubicBezTo>
                    <a:pt x="4580760" y="2456183"/>
                    <a:pt x="4576466" y="2457962"/>
                    <a:pt x="4571987" y="2457962"/>
                  </a:cubicBezTo>
                  <a:lnTo>
                    <a:pt x="16885" y="2457962"/>
                  </a:lnTo>
                  <a:cubicBezTo>
                    <a:pt x="12407" y="2457962"/>
                    <a:pt x="8112" y="2456183"/>
                    <a:pt x="4945" y="2453017"/>
                  </a:cubicBezTo>
                  <a:cubicBezTo>
                    <a:pt x="1779" y="2449850"/>
                    <a:pt x="0" y="2445555"/>
                    <a:pt x="0" y="2441077"/>
                  </a:cubicBezTo>
                  <a:lnTo>
                    <a:pt x="0" y="16885"/>
                  </a:lnTo>
                  <a:cubicBezTo>
                    <a:pt x="0" y="12407"/>
                    <a:pt x="1779" y="8112"/>
                    <a:pt x="4945" y="4945"/>
                  </a:cubicBezTo>
                  <a:cubicBezTo>
                    <a:pt x="8112" y="1779"/>
                    <a:pt x="12407" y="0"/>
                    <a:pt x="16885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4588872" cy="2591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130225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16802882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637937" y="1042470"/>
            <a:ext cx="3012127" cy="893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0"/>
              </a:lnSpc>
              <a:spcBef>
                <a:spcPct val="0"/>
              </a:spcBef>
            </a:pPr>
            <a:r>
              <a:rPr lang="zh-CN" altLang="en-US" sz="4975">
                <a:solidFill>
                  <a:srgbClr val="F85768"/>
                </a:solidFill>
                <a:latin typeface="微软雅黑" panose="020B0503020204020204" charset="-122"/>
                <a:ea typeface="微软雅黑" panose="020B0503020204020204" charset="-122"/>
              </a:rPr>
              <a:t>传感器</a:t>
            </a:r>
            <a:endParaRPr lang="zh-CN" altLang="en-US" sz="4975">
              <a:solidFill>
                <a:srgbClr val="F8576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0471144" y="13207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0" y="0"/>
                </a:moveTo>
                <a:lnTo>
                  <a:pt x="434038" y="0"/>
                </a:lnTo>
                <a:lnTo>
                  <a:pt x="434038" y="389006"/>
                </a:lnTo>
                <a:lnTo>
                  <a:pt x="0" y="3890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7445566" y="13207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434037" y="0"/>
                </a:moveTo>
                <a:lnTo>
                  <a:pt x="0" y="0"/>
                </a:lnTo>
                <a:lnTo>
                  <a:pt x="0" y="389006"/>
                </a:lnTo>
                <a:lnTo>
                  <a:pt x="434037" y="389006"/>
                </a:lnTo>
                <a:lnTo>
                  <a:pt x="43403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597025" y="3507105"/>
            <a:ext cx="7035800" cy="5822315"/>
          </a:xfrm>
          <a:custGeom>
            <a:avLst/>
            <a:gdLst/>
            <a:ahLst/>
            <a:cxnLst/>
            <a:rect l="l" t="t" r="r" b="b"/>
            <a:pathLst>
              <a:path w="7036072" h="3447675">
                <a:moveTo>
                  <a:pt x="0" y="0"/>
                </a:moveTo>
                <a:lnTo>
                  <a:pt x="7036072" y="0"/>
                </a:lnTo>
                <a:lnTo>
                  <a:pt x="7036072" y="3447675"/>
                </a:lnTo>
                <a:lnTo>
                  <a:pt x="0" y="34476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1118646">
            <a:off x="8750532" y="2929491"/>
            <a:ext cx="795407" cy="792424"/>
          </a:xfrm>
          <a:custGeom>
            <a:avLst/>
            <a:gdLst/>
            <a:ahLst/>
            <a:cxnLst/>
            <a:rect l="l" t="t" r="r" b="b"/>
            <a:pathLst>
              <a:path w="795407" h="792424">
                <a:moveTo>
                  <a:pt x="0" y="0"/>
                </a:moveTo>
                <a:lnTo>
                  <a:pt x="795407" y="0"/>
                </a:lnTo>
                <a:lnTo>
                  <a:pt x="795407" y="792424"/>
                </a:lnTo>
                <a:lnTo>
                  <a:pt x="0" y="7924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2438400" y="4762500"/>
            <a:ext cx="5320665" cy="363029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lvl="0" indent="457200" algn="l" fontAlgn="auto">
              <a:lnSpc>
                <a:spcPct val="100000"/>
              </a:lnSpc>
              <a:spcBef>
                <a:spcPct val="0"/>
              </a:spcBef>
            </a:pPr>
            <a:r>
              <a:rPr lang="zh-CN" altLang="en-US" sz="3200" b="1">
                <a:solidFill>
                  <a:srgbClr val="1B4C84"/>
                </a:solidFill>
                <a:ea typeface="字由点字典黑 45J" panose="00020600040101010101" charset="-122"/>
              </a:rPr>
              <a:t>传感器</a:t>
            </a:r>
            <a:r>
              <a:rPr lang="zh-CN" altLang="en-US" sz="3200">
                <a:solidFill>
                  <a:srgbClr val="1B4C84"/>
                </a:solidFill>
                <a:ea typeface="字由点字典黑 45J" panose="00020600040101010101" charset="-122"/>
              </a:rPr>
              <a:t>是一种能够将某一被测物理量（如速度、温度、声、光等）</a:t>
            </a:r>
            <a:r>
              <a:rPr lang="zh-CN" altLang="en-US" sz="3200">
                <a:solidFill>
                  <a:srgbClr val="FF0000"/>
                </a:solidFill>
                <a:ea typeface="字由点字典黑 45J" panose="00020600040101010101" charset="-122"/>
              </a:rPr>
              <a:t>转换</a:t>
            </a:r>
            <a:r>
              <a:rPr lang="zh-CN" altLang="en-US" sz="3200">
                <a:solidFill>
                  <a:srgbClr val="1B4C84"/>
                </a:solidFill>
                <a:ea typeface="字由点字典黑 45J" panose="00020600040101010101" charset="-122"/>
              </a:rPr>
              <a:t>成便于传输和处理的另一物理量（通常为电量）的器件或装置。</a:t>
            </a:r>
            <a:endParaRPr lang="zh-CN" altLang="en-US" sz="3200">
              <a:solidFill>
                <a:srgbClr val="1B4C84"/>
              </a:solidFill>
              <a:ea typeface="字由点字典黑 45J" panose="00020600040101010101" charset="-122"/>
            </a:endParaRPr>
          </a:p>
          <a:p>
            <a:pPr lvl="0" indent="457200" algn="l" fontAlgn="auto">
              <a:lnSpc>
                <a:spcPct val="100000"/>
              </a:lnSpc>
              <a:spcBef>
                <a:spcPct val="0"/>
              </a:spcBef>
            </a:pPr>
            <a:endParaRPr lang="zh-CN" altLang="en-US" sz="3200">
              <a:solidFill>
                <a:srgbClr val="1B4C84"/>
              </a:solidFill>
              <a:ea typeface="字由点字典黑 45J" panose="00020600040101010101" charset="-122"/>
            </a:endParaRPr>
          </a:p>
          <a:p>
            <a:pPr lvl="0" indent="457200" algn="ctr" fontAlgn="auto">
              <a:lnSpc>
                <a:spcPct val="100000"/>
              </a:lnSpc>
              <a:spcBef>
                <a:spcPct val="0"/>
              </a:spcBef>
            </a:pPr>
            <a:r>
              <a:rPr lang="zh-CN" altLang="en-US" sz="3200" b="1">
                <a:solidFill>
                  <a:srgbClr val="1B4C84"/>
                </a:solidFill>
                <a:ea typeface="字由点字典黑 45J" panose="00020600040101010101" charset="-122"/>
              </a:rPr>
              <a:t>物理量</a:t>
            </a:r>
            <a:r>
              <a:rPr lang="en-US" altLang="zh-CN" sz="3200" b="1">
                <a:solidFill>
                  <a:srgbClr val="1B4C84"/>
                </a:solidFill>
                <a:ea typeface="字由点字典黑 45J" panose="00020600040101010101" charset="-122"/>
              </a:rPr>
              <a:t>→</a:t>
            </a:r>
            <a:r>
              <a:rPr lang="zh-CN" altLang="en-US" sz="3200" b="1">
                <a:solidFill>
                  <a:srgbClr val="1B4C84"/>
                </a:solidFill>
                <a:ea typeface="字由点字典黑 45J" panose="00020600040101010101" charset="-122"/>
              </a:rPr>
              <a:t>电信号</a:t>
            </a:r>
            <a:endParaRPr lang="zh-CN" altLang="en-US" sz="3200" b="1">
              <a:solidFill>
                <a:srgbClr val="1B4C84"/>
              </a:solidFill>
              <a:ea typeface="字由点字典黑 45J" panose="00020600040101010101" charset="-122"/>
            </a:endParaRPr>
          </a:p>
        </p:txBody>
      </p:sp>
      <p:grpSp>
        <p:nvGrpSpPr>
          <p:cNvPr id="28" name="Group 28"/>
          <p:cNvGrpSpPr/>
          <p:nvPr/>
        </p:nvGrpSpPr>
        <p:grpSpPr>
          <a:xfrm rot="0">
            <a:off x="3517638" y="2529745"/>
            <a:ext cx="3194893" cy="619125"/>
            <a:chOff x="0" y="-4491"/>
            <a:chExt cx="4259857" cy="825500"/>
          </a:xfrm>
        </p:grpSpPr>
        <p:grpSp>
          <p:nvGrpSpPr>
            <p:cNvPr id="29" name="Group 29"/>
            <p:cNvGrpSpPr/>
            <p:nvPr/>
          </p:nvGrpSpPr>
          <p:grpSpPr>
            <a:xfrm rot="0">
              <a:off x="0" y="0"/>
              <a:ext cx="4259857" cy="816333"/>
              <a:chOff x="0" y="0"/>
              <a:chExt cx="792782" cy="151924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792782" cy="151924"/>
              </a:xfrm>
              <a:custGeom>
                <a:avLst/>
                <a:gdLst/>
                <a:ahLst/>
                <a:cxnLst/>
                <a:rect l="l" t="t" r="r" b="b"/>
                <a:pathLst>
                  <a:path w="792782" h="151924">
                    <a:moveTo>
                      <a:pt x="75962" y="0"/>
                    </a:moveTo>
                    <a:lnTo>
                      <a:pt x="716820" y="0"/>
                    </a:lnTo>
                    <a:cubicBezTo>
                      <a:pt x="736966" y="0"/>
                      <a:pt x="756288" y="8003"/>
                      <a:pt x="770533" y="22249"/>
                    </a:cubicBezTo>
                    <a:cubicBezTo>
                      <a:pt x="784779" y="36494"/>
                      <a:pt x="792782" y="55816"/>
                      <a:pt x="792782" y="75962"/>
                    </a:cubicBezTo>
                    <a:lnTo>
                      <a:pt x="792782" y="75962"/>
                    </a:lnTo>
                    <a:cubicBezTo>
                      <a:pt x="792782" y="96108"/>
                      <a:pt x="784779" y="115429"/>
                      <a:pt x="770533" y="129675"/>
                    </a:cubicBezTo>
                    <a:cubicBezTo>
                      <a:pt x="756288" y="143921"/>
                      <a:pt x="736966" y="151924"/>
                      <a:pt x="716820" y="151924"/>
                    </a:cubicBezTo>
                    <a:lnTo>
                      <a:pt x="75962" y="151924"/>
                    </a:lnTo>
                    <a:cubicBezTo>
                      <a:pt x="55816" y="151924"/>
                      <a:pt x="36494" y="143921"/>
                      <a:pt x="22249" y="129675"/>
                    </a:cubicBezTo>
                    <a:cubicBezTo>
                      <a:pt x="8003" y="115429"/>
                      <a:pt x="0" y="96108"/>
                      <a:pt x="0" y="75962"/>
                    </a:cubicBezTo>
                    <a:lnTo>
                      <a:pt x="0" y="75962"/>
                    </a:lnTo>
                    <a:cubicBezTo>
                      <a:pt x="0" y="55816"/>
                      <a:pt x="8003" y="36494"/>
                      <a:pt x="22249" y="22249"/>
                    </a:cubicBezTo>
                    <a:cubicBezTo>
                      <a:pt x="36494" y="8003"/>
                      <a:pt x="55816" y="0"/>
                      <a:pt x="75962" y="0"/>
                    </a:cubicBezTo>
                    <a:close/>
                  </a:path>
                </a:pathLst>
              </a:custGeom>
              <a:solidFill>
                <a:srgbClr val="A7D3EC"/>
              </a:solidFill>
              <a:ln w="38100" cap="rnd">
                <a:solidFill>
                  <a:srgbClr val="1B4C84"/>
                </a:solidFill>
                <a:prstDash val="solid"/>
                <a:round/>
              </a:ln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133350"/>
                <a:ext cx="792782" cy="2852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15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432495" y="-4491"/>
              <a:ext cx="3394867" cy="82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30"/>
                </a:lnSpc>
              </a:pPr>
              <a:r>
                <a:rPr lang="zh-CN" altLang="en-US" sz="3990" spc="119">
                  <a:solidFill>
                    <a:srgbClr val="1B4C84"/>
                  </a:solidFill>
                  <a:latin typeface="微软雅黑" panose="020B0503020204020204" charset="-122"/>
                  <a:ea typeface="微软雅黑" panose="020B0503020204020204" charset="-122"/>
                </a:rPr>
                <a:t>定义</a:t>
              </a:r>
              <a:endParaRPr lang="zh-CN" altLang="en-US" sz="3990" spc="119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3" name="Freeform 33"/>
            <p:cNvSpPr/>
            <p:nvPr/>
          </p:nvSpPr>
          <p:spPr>
            <a:xfrm>
              <a:off x="3577244" y="298723"/>
              <a:ext cx="300597" cy="218886"/>
            </a:xfrm>
            <a:custGeom>
              <a:avLst/>
              <a:gdLst/>
              <a:ahLst/>
              <a:cxnLst/>
              <a:rect l="l" t="t" r="r" b="b"/>
              <a:pathLst>
                <a:path w="300597" h="218886">
                  <a:moveTo>
                    <a:pt x="0" y="0"/>
                  </a:moveTo>
                  <a:lnTo>
                    <a:pt x="300597" y="0"/>
                  </a:lnTo>
                  <a:lnTo>
                    <a:pt x="300597" y="218887"/>
                  </a:lnTo>
                  <a:lnTo>
                    <a:pt x="0" y="21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381284" r="-177496"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432495" y="298723"/>
              <a:ext cx="300597" cy="218886"/>
            </a:xfrm>
            <a:custGeom>
              <a:avLst/>
              <a:gdLst/>
              <a:ahLst/>
              <a:cxnLst/>
              <a:rect l="l" t="t" r="r" b="b"/>
              <a:pathLst>
                <a:path w="300597" h="218886">
                  <a:moveTo>
                    <a:pt x="0" y="0"/>
                  </a:moveTo>
                  <a:lnTo>
                    <a:pt x="300597" y="0"/>
                  </a:lnTo>
                  <a:lnTo>
                    <a:pt x="300597" y="218887"/>
                  </a:lnTo>
                  <a:lnTo>
                    <a:pt x="0" y="21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381284" r="-177496"/>
              </a:stretch>
            </a:blipFill>
          </p:spPr>
        </p:sp>
      </p:grpSp>
      <p:pic>
        <p:nvPicPr>
          <p:cNvPr id="20" name="图片 19" descr="IMG_25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87000" y="2705100"/>
            <a:ext cx="6537325" cy="65443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112_4*n_h_a*1_1_1"/>
  <p:tag name="KSO_WM_TEMPLATE_CATEGORY" val="diagram"/>
  <p:tag name="KSO_WM_TEMPLATE_INDEX" val="20231112"/>
  <p:tag name="KSO_WM_UNIT_LAYERLEVEL" val="1_1_1"/>
  <p:tag name="KSO_WM_TAG_VERSION" val="3.0"/>
  <p:tag name="KSO_WM_UNIT_ISCONTENTSTITLE" val="0"/>
  <p:tag name="KSO_WM_UNIT_ISNUMDGMTITLE" val="0"/>
  <p:tag name="KSO_WM_UNIT_NOCLEAR" val="0"/>
  <p:tag name="KSO_WM_UNIT_VALUE" val="10"/>
  <p:tag name="KSO_WM_DIAGRAM_GROUP_CODE" val="n1-1"/>
  <p:tag name="KSO_WM_UNIT_TYPE" val="n_h_a"/>
  <p:tag name="KSO_WM_UNIT_INDEX" val="1_1_1"/>
  <p:tag name="KSO_WM_DIAGRAM_VERSION" val="3"/>
  <p:tag name="KSO_WM_DIAGRAM_COLOR_TRICK" val="4"/>
  <p:tag name="KSO_WM_DIAGRAM_COLOR_TEXT_CAN_REMOVE" val="n"/>
  <p:tag name="KSO_WM_DIAGRAM_MAX_ITEMCNT" val="5"/>
  <p:tag name="KSO_WM_DIAGRAM_MIN_ITEMCNT" val="2"/>
  <p:tag name="KSO_WM_DIAGRAM_VIRTUALLY_FRAME" val="{&quot;height&quot;:629.4587832617572,&quot;left&quot;:73.5886474609375,&quot;top&quot;:115.57503937007873,&quot;width&quot;:1244.0727050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&#10;添加项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112_4*n_h_h_i*1_2_2_2"/>
  <p:tag name="KSO_WM_TEMPLATE_CATEGORY" val="diagram"/>
  <p:tag name="KSO_WM_TEMPLATE_INDEX" val="20231112"/>
  <p:tag name="KSO_WM_UNIT_LAYERLEVEL" val="1_1_1_1"/>
  <p:tag name="KSO_WM_TAG_VERSION" val="3.0"/>
  <p:tag name="KSO_WM_BEAUTIFY_FLAG" val="#wm#"/>
  <p:tag name="KSO_WM_DIAGRAM_GROUP_CODE" val="n1-1"/>
  <p:tag name="KSO_WM_UNIT_TYPE" val="n_h_h_i"/>
  <p:tag name="KSO_WM_UNIT_INDEX" val="1_2_2_2"/>
  <p:tag name="KSO_WM_DIAGRAM_VERSION" val="3"/>
  <p:tag name="KSO_WM_DIAGRAM_COLOR_TRICK" val="4"/>
  <p:tag name="KSO_WM_DIAGRAM_COLOR_TEXT_CAN_REMOVE" val="n"/>
  <p:tag name="KSO_WM_DIAGRAM_MAX_ITEMCNT" val="5"/>
  <p:tag name="KSO_WM_DIAGRAM_MIN_ITEMCNT" val="2"/>
  <p:tag name="KSO_WM_DIAGRAM_VIRTUALLY_FRAME" val="{&quot;height&quot;:629.4587832617572,&quot;left&quot;:73.5886474609375,&quot;top&quot;:115.57503937007873,&quot;width&quot;:1244.072705078125}"/>
  <p:tag name="KSO_WM_DIAGRAM_COLOR_MATCH_VALUE" val="{&quot;shape&quot;:{&quot;fill&quot;:{&quot;gradient&quot;:[{&quot;brightness&quot;:-0.10000000149011612,&quot;colorType&quot;:1,&quot;foreColorIndex&quot;:6,&quot;pos&quot;:0,&quot;transparency&quot;:0},{&quot;brightness&quot;:0.20000000298023224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112_4*n_h_h_i*1_2_1_2"/>
  <p:tag name="KSO_WM_TEMPLATE_CATEGORY" val="diagram"/>
  <p:tag name="KSO_WM_TEMPLATE_INDEX" val="20231112"/>
  <p:tag name="KSO_WM_UNIT_LAYERLEVEL" val="1_1_1_1"/>
  <p:tag name="KSO_WM_TAG_VERSION" val="3.0"/>
  <p:tag name="KSO_WM_DIAGRAM_GROUP_CODE" val="n1-1"/>
  <p:tag name="KSO_WM_UNIT_TYPE" val="n_h_h_i"/>
  <p:tag name="KSO_WM_UNIT_INDEX" val="1_2_1_2"/>
  <p:tag name="KSO_WM_DIAGRAM_VERSION" val="3"/>
  <p:tag name="KSO_WM_DIAGRAM_COLOR_TRICK" val="4"/>
  <p:tag name="KSO_WM_DIAGRAM_COLOR_TEXT_CAN_REMOVE" val="n"/>
  <p:tag name="KSO_WM_DIAGRAM_MAX_ITEMCNT" val="5"/>
  <p:tag name="KSO_WM_DIAGRAM_MIN_ITEMCNT" val="2"/>
  <p:tag name="KSO_WM_DIAGRAM_VIRTUALLY_FRAME" val="{&quot;height&quot;:629.4587832617572,&quot;left&quot;:73.5886474609375,&quot;top&quot;:115.57503937007873,&quot;width&quot;:1244.072705078125}"/>
  <p:tag name="KSO_WM_DIAGRAM_COLOR_MATCH_VALUE" val="{&quot;shape&quot;:{&quot;fill&quot;:{&quot;gradient&quot;:[{&quot;brightness&quot;:-0.10000000149011612,&quot;colorType&quot;:1,&quot;foreColorIndex&quot;:5,&quot;pos&quot;:0,&quot;transparency&quot;:0},{&quot;brightness&quot;:0.20000000298023224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112_4*n_h_h_i*1_2_5_2"/>
  <p:tag name="KSO_WM_TEMPLATE_CATEGORY" val="diagram"/>
  <p:tag name="KSO_WM_TEMPLATE_INDEX" val="20231112"/>
  <p:tag name="KSO_WM_UNIT_LAYERLEVEL" val="1_1_1_1"/>
  <p:tag name="KSO_WM_TAG_VERSION" val="3.0"/>
  <p:tag name="KSO_WM_DIAGRAM_GROUP_CODE" val="n1-1"/>
  <p:tag name="KSO_WM_UNIT_TYPE" val="n_h_h_i"/>
  <p:tag name="KSO_WM_UNIT_INDEX" val="1_2_5_2"/>
  <p:tag name="KSO_WM_DIAGRAM_VERSION" val="3"/>
  <p:tag name="KSO_WM_DIAGRAM_COLOR_TRICK" val="4"/>
  <p:tag name="KSO_WM_DIAGRAM_COLOR_TEXT_CAN_REMOVE" val="n"/>
  <p:tag name="KSO_WM_DIAGRAM_MAX_ITEMCNT" val="5"/>
  <p:tag name="KSO_WM_DIAGRAM_MIN_ITEMCNT" val="2"/>
  <p:tag name="KSO_WM_DIAGRAM_VIRTUALLY_FRAME" val="{&quot;height&quot;:629.4587832617572,&quot;left&quot;:73.5886474609375,&quot;top&quot;:115.57503937007873,&quot;width&quot;:1244.072705078125}"/>
  <p:tag name="KSO_WM_DIAGRAM_COLOR_MATCH_VALUE" val="{&quot;shape&quot;:{&quot;fill&quot;:{&quot;gradient&quot;:[{&quot;brightness&quot;:-0.10000000149011612,&quot;colorType&quot;:1,&quot;foreColorIndex&quot;:9,&quot;pos&quot;:0,&quot;transparency&quot;:0},{&quot;brightness&quot;:0.20000000298023224,&quot;colorType&quot;:1,&quot;foreColorIndex&quot;:9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112_4*n_h_h_i*1_2_4_2"/>
  <p:tag name="KSO_WM_TEMPLATE_CATEGORY" val="diagram"/>
  <p:tag name="KSO_WM_TEMPLATE_INDEX" val="20231112"/>
  <p:tag name="KSO_WM_UNIT_LAYERLEVEL" val="1_1_1_1"/>
  <p:tag name="KSO_WM_TAG_VERSION" val="3.0"/>
  <p:tag name="KSO_WM_DIAGRAM_GROUP_CODE" val="n1-1"/>
  <p:tag name="KSO_WM_UNIT_TYPE" val="n_h_h_i"/>
  <p:tag name="KSO_WM_UNIT_INDEX" val="1_2_4_2"/>
  <p:tag name="KSO_WM_DIAGRAM_VERSION" val="3"/>
  <p:tag name="KSO_WM_DIAGRAM_COLOR_TRICK" val="4"/>
  <p:tag name="KSO_WM_DIAGRAM_COLOR_TEXT_CAN_REMOVE" val="n"/>
  <p:tag name="KSO_WM_DIAGRAM_MAX_ITEMCNT" val="5"/>
  <p:tag name="KSO_WM_DIAGRAM_MIN_ITEMCNT" val="2"/>
  <p:tag name="KSO_WM_DIAGRAM_VIRTUALLY_FRAME" val="{&quot;height&quot;:629.4587832617572,&quot;left&quot;:73.5886474609375,&quot;top&quot;:115.57503937007873,&quot;width&quot;:1244.072705078125}"/>
  <p:tag name="KSO_WM_DIAGRAM_COLOR_MATCH_VALUE" val="{&quot;shape&quot;:{&quot;fill&quot;:{&quot;gradient&quot;:[{&quot;brightness&quot;:-0.10000000149011612,&quot;colorType&quot;:1,&quot;foreColorIndex&quot;:8,&quot;pos&quot;:0,&quot;transparency&quot;:0},{&quot;brightness&quot;:0.20000000298023224,&quot;colorType&quot;:1,&quot;foreColorIndex&quot;:8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112_4*n_h_h_i*1_2_3_2"/>
  <p:tag name="KSO_WM_TEMPLATE_CATEGORY" val="diagram"/>
  <p:tag name="KSO_WM_TEMPLATE_INDEX" val="20231112"/>
  <p:tag name="KSO_WM_UNIT_LAYERLEVEL" val="1_1_1_1"/>
  <p:tag name="KSO_WM_TAG_VERSION" val="3.0"/>
  <p:tag name="KSO_WM_DIAGRAM_GROUP_CODE" val="n1-1"/>
  <p:tag name="KSO_WM_UNIT_TYPE" val="n_h_h_i"/>
  <p:tag name="KSO_WM_UNIT_INDEX" val="1_2_3_2"/>
  <p:tag name="KSO_WM_DIAGRAM_VERSION" val="3"/>
  <p:tag name="KSO_WM_DIAGRAM_COLOR_TRICK" val="4"/>
  <p:tag name="KSO_WM_DIAGRAM_COLOR_TEXT_CAN_REMOVE" val="n"/>
  <p:tag name="KSO_WM_DIAGRAM_MAX_ITEMCNT" val="5"/>
  <p:tag name="KSO_WM_DIAGRAM_MIN_ITEMCNT" val="2"/>
  <p:tag name="KSO_WM_DIAGRAM_VIRTUALLY_FRAME" val="{&quot;height&quot;:629.4587832617572,&quot;left&quot;:73.5886474609375,&quot;top&quot;:115.57503937007873,&quot;width&quot;:1244.072705078125}"/>
  <p:tag name="KSO_WM_DIAGRAM_COLOR_MATCH_VALUE" val="{&quot;shape&quot;:{&quot;fill&quot;:{&quot;gradient&quot;:[{&quot;brightness&quot;:-0.10000000149011612,&quot;colorType&quot;:1,&quot;foreColorIndex&quot;:7,&quot;pos&quot;:0,&quot;transparency&quot;:0},{&quot;brightness&quot;:0.20000000298023224,&quot;colorType&quot;:1,&quot;foreColorIndex&quot;:7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3_1"/>
  <p:tag name="KSO_WM_UNIT_ID" val="diagram20231112_4*n_h_h_a*1_2_3_1"/>
  <p:tag name="KSO_WM_TEMPLATE_CATEGORY" val="diagram"/>
  <p:tag name="KSO_WM_TEMPLATE_INDEX" val="20231112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4"/>
  <p:tag name="KSO_WM_DIAGRAM_COLOR_TEXT_CAN_REMOVE" val="n"/>
  <p:tag name="KSO_WM_DIAGRAM_MAX_ITEMCNT" val="5"/>
  <p:tag name="KSO_WM_DIAGRAM_MIN_ITEMCNT" val="2"/>
  <p:tag name="KSO_WM_DIAGRAM_VIRTUALLY_FRAME" val="{&quot;height&quot;:629.4587832617572,&quot;left&quot;:73.5886474609375,&quot;top&quot;:115.57503937007873,&quot;width&quot;:1244.0727050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1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1112_4*n_h_h_a*1_2_1_1"/>
  <p:tag name="KSO_WM_TEMPLATE_CATEGORY" val="diagram"/>
  <p:tag name="KSO_WM_TEMPLATE_INDEX" val="20231112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4"/>
  <p:tag name="KSO_WM_DIAGRAM_COLOR_TEXT_CAN_REMOVE" val="n"/>
  <p:tag name="KSO_WM_DIAGRAM_MAX_ITEMCNT" val="5"/>
  <p:tag name="KSO_WM_DIAGRAM_MIN_ITEMCNT" val="2"/>
  <p:tag name="KSO_WM_DIAGRAM_VIRTUALLY_FRAME" val="{&quot;height&quot;:629.4587832617572,&quot;left&quot;:73.5886474609375,&quot;top&quot;:115.57503937007873,&quot;width&quot;:1244.0727050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1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2_1"/>
  <p:tag name="KSO_WM_UNIT_ID" val="diagram20231112_4*n_h_h_a*1_2_2_1"/>
  <p:tag name="KSO_WM_TEMPLATE_CATEGORY" val="diagram"/>
  <p:tag name="KSO_WM_TEMPLATE_INDEX" val="20231112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4"/>
  <p:tag name="KSO_WM_DIAGRAM_COLOR_TEXT_CAN_REMOVE" val="n"/>
  <p:tag name="KSO_WM_DIAGRAM_MAX_ITEMCNT" val="5"/>
  <p:tag name="KSO_WM_DIAGRAM_MIN_ITEMCNT" val="2"/>
  <p:tag name="KSO_WM_DIAGRAM_VIRTUALLY_FRAME" val="{&quot;height&quot;:629.4587832617572,&quot;left&quot;:73.5886474609375,&quot;top&quot;:115.57503937007873,&quot;width&quot;:1244.0727050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1_1"/>
  <p:tag name="KSO_WM_UNIT_ID" val="diagram20231112_4*n_h_h_i*1_2_1_1"/>
  <p:tag name="KSO_WM_TEMPLATE_CATEGORY" val="diagram"/>
  <p:tag name="KSO_WM_TEMPLATE_INDEX" val="20231112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4"/>
  <p:tag name="KSO_WM_DIAGRAM_COLOR_TEXT_CAN_REMOVE" val="n"/>
  <p:tag name="KSO_WM_DIAGRAM_MAX_ITEMCNT" val="5"/>
  <p:tag name="KSO_WM_DIAGRAM_MIN_ITEMCNT" val="2"/>
  <p:tag name="KSO_WM_DIAGRAM_VIRTUALLY_FRAME" val="{&quot;height&quot;:629.4587832617572,&quot;left&quot;:73.5886474609375,&quot;top&quot;:115.57503937007873,&quot;width&quot;:1244.0727050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2_1"/>
  <p:tag name="KSO_WM_UNIT_ID" val="diagram20231112_4*n_h_h_i*1_2_2_1"/>
  <p:tag name="KSO_WM_TEMPLATE_CATEGORY" val="diagram"/>
  <p:tag name="KSO_WM_TEMPLATE_INDEX" val="20231112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4"/>
  <p:tag name="KSO_WM_DIAGRAM_COLOR_TEXT_CAN_REMOVE" val="n"/>
  <p:tag name="KSO_WM_DIAGRAM_MAX_ITEMCNT" val="5"/>
  <p:tag name="KSO_WM_DIAGRAM_MIN_ITEMCNT" val="2"/>
  <p:tag name="KSO_WM_DIAGRAM_VIRTUALLY_FRAME" val="{&quot;height&quot;:629.4587832617572,&quot;left&quot;:73.5886474609375,&quot;top&quot;:115.57503937007873,&quot;width&quot;:1244.0727050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3_1"/>
  <p:tag name="KSO_WM_UNIT_ID" val="diagram20231112_4*n_h_h_i*1_2_3_1"/>
  <p:tag name="KSO_WM_TEMPLATE_CATEGORY" val="diagram"/>
  <p:tag name="KSO_WM_TEMPLATE_INDEX" val="20231112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4"/>
  <p:tag name="KSO_WM_DIAGRAM_COLOR_TEXT_CAN_REMOVE" val="n"/>
  <p:tag name="KSO_WM_DIAGRAM_MAX_ITEMCNT" val="5"/>
  <p:tag name="KSO_WM_DIAGRAM_MIN_ITEMCNT" val="2"/>
  <p:tag name="KSO_WM_DIAGRAM_VIRTUALLY_FRAME" val="{&quot;height&quot;:629.4587832617572,&quot;left&quot;:73.5886474609375,&quot;top&quot;:115.57503937007873,&quot;width&quot;:1244.0727050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4_1"/>
  <p:tag name="KSO_WM_UNIT_ID" val="diagram20231112_4*n_h_h_i*1_2_4_1"/>
  <p:tag name="KSO_WM_TEMPLATE_CATEGORY" val="diagram"/>
  <p:tag name="KSO_WM_TEMPLATE_INDEX" val="20231112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4"/>
  <p:tag name="KSO_WM_DIAGRAM_COLOR_TEXT_CAN_REMOVE" val="n"/>
  <p:tag name="KSO_WM_DIAGRAM_MAX_ITEMCNT" val="5"/>
  <p:tag name="KSO_WM_DIAGRAM_MIN_ITEMCNT" val="2"/>
  <p:tag name="KSO_WM_DIAGRAM_VIRTUALLY_FRAME" val="{&quot;height&quot;:629.4587832617572,&quot;left&quot;:73.5886474609375,&quot;top&quot;:115.57503937007873,&quot;width&quot;:1244.0727050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5_1"/>
  <p:tag name="KSO_WM_UNIT_ID" val="diagram20231112_4*n_h_h_i*1_2_5_1"/>
  <p:tag name="KSO_WM_TEMPLATE_CATEGORY" val="diagram"/>
  <p:tag name="KSO_WM_TEMPLATE_INDEX" val="20231112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4"/>
  <p:tag name="KSO_WM_DIAGRAM_COLOR_TEXT_CAN_REMOVE" val="n"/>
  <p:tag name="KSO_WM_DIAGRAM_MAX_ITEMCNT" val="5"/>
  <p:tag name="KSO_WM_DIAGRAM_MIN_ITEMCNT" val="2"/>
  <p:tag name="KSO_WM_DIAGRAM_VIRTUALLY_FRAME" val="{&quot;height&quot;:629.4587832617572,&quot;left&quot;:73.5886474609375,&quot;top&quot;:115.57503937007873,&quot;width&quot;:1244.0727050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2_1"/>
  <p:tag name="KSO_WM_UNIT_ID" val="diagram20231112_4*n_h_h_a*1_2_2_1"/>
  <p:tag name="KSO_WM_TEMPLATE_CATEGORY" val="diagram"/>
  <p:tag name="KSO_WM_TEMPLATE_INDEX" val="20231112"/>
  <p:tag name="KSO_WM_UNIT_LAYERLEVEL" val="1_1_1_1"/>
  <p:tag name="KSO_WM_TAG_VERSION" val="3.0"/>
  <p:tag name="KSO_WM_DIAGRAM_GROUP_CODE" val="n1-1"/>
  <p:tag name="KSO_WM_DIAGRAM_VERSION" val="3"/>
  <p:tag name="KSO_WM_DIAGRAM_COLOR_TRICK" val="4"/>
  <p:tag name="KSO_WM_DIAGRAM_COLOR_TEXT_CAN_REMOVE" val="n"/>
  <p:tag name="KSO_WM_DIAGRAM_MAX_ITEMCNT" val="5"/>
  <p:tag name="KSO_WM_DIAGRAM_MIN_ITEMCNT" val="2"/>
  <p:tag name="KSO_WM_DIAGRAM_VIRTUALLY_FRAME" val="{&quot;height&quot;:629.4587832617572,&quot;left&quot;:73.5886474609375,&quot;top&quot;:115.57503937007873,&quot;width&quot;:1244.0727050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2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3_1"/>
  <p:tag name="KSO_WM_UNIT_ID" val="diagram20231112_4*n_h_h_a*1_2_3_1"/>
  <p:tag name="KSO_WM_TEMPLATE_CATEGORY" val="diagram"/>
  <p:tag name="KSO_WM_TEMPLATE_INDEX" val="20231112"/>
  <p:tag name="KSO_WM_UNIT_LAYERLEVEL" val="1_1_1_1"/>
  <p:tag name="KSO_WM_TAG_VERSION" val="3.0"/>
  <p:tag name="KSO_WM_DIAGRAM_GROUP_CODE" val="n1-1"/>
  <p:tag name="KSO_WM_DIAGRAM_VERSION" val="3"/>
  <p:tag name="KSO_WM_DIAGRAM_COLOR_TRICK" val="4"/>
  <p:tag name="KSO_WM_DIAGRAM_COLOR_TEXT_CAN_REMOVE" val="n"/>
  <p:tag name="KSO_WM_DIAGRAM_MAX_ITEMCNT" val="5"/>
  <p:tag name="KSO_WM_DIAGRAM_MIN_ITEMCNT" val="2"/>
  <p:tag name="KSO_WM_DIAGRAM_VIRTUALLY_FRAME" val="{&quot;height&quot;:629.4587832617572,&quot;left&quot;:73.5886474609375,&quot;top&quot;:115.57503937007873,&quot;width&quot;:1244.0727050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976_2*l_h_i*1_3_3"/>
  <p:tag name="KSO_WM_TEMPLATE_CATEGORY" val="diagram"/>
  <p:tag name="KSO_WM_TEMPLATE_INDEX" val="20231976"/>
  <p:tag name="KSO_WM_UNIT_LAYERLEVEL" val="1_1_1"/>
  <p:tag name="KSO_WM_TAG_VERSION" val="3.0"/>
  <p:tag name="KSO_WM_DIAGRAM_GROUP_CODE" val="l1-1"/>
  <p:tag name="KSO_WM_UNIT_TYPE" val="l_h_i"/>
  <p:tag name="KSO_WM_UNIT_INDEX" val="1_3_3"/>
  <p:tag name="KSO_WM_DIAGRAM_MAX_ITEMCNT" val="6"/>
  <p:tag name="KSO_WM_DIAGRAM_MIN_ITEMCNT" val="2"/>
  <p:tag name="KSO_WM_DIAGRAM_VIRTUALLY_FRAME" val="{&quot;height&quot;:455.30003937007893,&quot;left&quot;:232.77503937007873,&quot;top&quot;:270.025,&quot;width&quot;:1283.8}"/>
  <p:tag name="KSO_WM_DIAGRAM_COLOR_MATCH_VALUE" val="{&quot;shape&quot;:{&quot;fill&quot;:{&quot;type&quot;:0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FORE_SCHEMECOLOR_INDEX" val="14"/>
  <p:tag name="KSO_WM_UNIT_FILL_FORE_SCHEMECOLOR_INDEX_BRIGHTNESS" val="0"/>
  <p:tag name="KSO_WM_BEAUTIFY_FLAG" val="#wm#"/>
  <p:tag name="KSO_WM_DIAGRAM_USE_COLOR_VALUE" val="{&quot;color_scheme&quot;:1,&quot;color_type&quot;:1,&quot;theme_color_indexes&quot;:[5,6,5,6,5,6]}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976_2*l_h_i*1_3_4"/>
  <p:tag name="KSO_WM_TEMPLATE_CATEGORY" val="diagram"/>
  <p:tag name="KSO_WM_TEMPLATE_INDEX" val="20231976"/>
  <p:tag name="KSO_WM_UNIT_LAYERLEVEL" val="1_1_1"/>
  <p:tag name="KSO_WM_TAG_VERSION" val="3.0"/>
  <p:tag name="KSO_WM_DIAGRAM_GROUP_CODE" val="l1-1"/>
  <p:tag name="KSO_WM_UNIT_TYPE" val="l_h_i"/>
  <p:tag name="KSO_WM_UNIT_INDEX" val="1_3_4"/>
  <p:tag name="KSO_WM_DIAGRAM_MAX_ITEMCNT" val="6"/>
  <p:tag name="KSO_WM_DIAGRAM_MIN_ITEMCNT" val="2"/>
  <p:tag name="KSO_WM_DIAGRAM_VIRTUALLY_FRAME" val="{&quot;height&quot;:455.30003937007893,&quot;left&quot;:232.77503937007873,&quot;top&quot;:270.025,&quot;width&quot;:1283.8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.649999976158142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FORE_SCHEMECOLOR_INDEX" val="14"/>
  <p:tag name="KSO_WM_UNIT_FILL_FORE_SCHEMECOLOR_INDEX_BRIGHTNESS" val="0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976_2*l_h_i*1_2_3"/>
  <p:tag name="KSO_WM_TEMPLATE_CATEGORY" val="diagram"/>
  <p:tag name="KSO_WM_TEMPLATE_INDEX" val="20231976"/>
  <p:tag name="KSO_WM_UNIT_LAYERLEVEL" val="1_1_1"/>
  <p:tag name="KSO_WM_TAG_VERSION" val="3.0"/>
  <p:tag name="KSO_WM_DIAGRAM_GROUP_CODE" val="l1-1"/>
  <p:tag name="KSO_WM_UNIT_TYPE" val="l_h_i"/>
  <p:tag name="KSO_WM_UNIT_INDEX" val="1_2_3"/>
  <p:tag name="KSO_WM_DIAGRAM_MAX_ITEMCNT" val="6"/>
  <p:tag name="KSO_WM_DIAGRAM_MIN_ITEMCNT" val="2"/>
  <p:tag name="KSO_WM_DIAGRAM_VIRTUALLY_FRAME" val="{&quot;height&quot;:455.30003937007893,&quot;left&quot;:232.77503937007873,&quot;top&quot;:270.025,&quot;width&quot;:1283.8}"/>
  <p:tag name="KSO_WM_DIAGRAM_COLOR_MATCH_VALUE" val="{&quot;shape&quot;:{&quot;fill&quot;:{&quot;type&quot;:0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FORE_SCHEMECOLOR_INDEX" val="14"/>
  <p:tag name="KSO_WM_UNIT_FILL_FORE_SCHEMECOLOR_INDEX_BRIGHTNESS" val="0"/>
  <p:tag name="KSO_WM_BEAUTIFY_FLAG" val="#wm#"/>
  <p:tag name="KSO_WM_DIAGRAM_USE_COLOR_VALUE" val="{&quot;color_scheme&quot;:1,&quot;color_type&quot;:1,&quot;theme_color_indexes&quot;:[5,6,5,6,5,6]}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976_2*l_h_i*1_2_4"/>
  <p:tag name="KSO_WM_TEMPLATE_CATEGORY" val="diagram"/>
  <p:tag name="KSO_WM_TEMPLATE_INDEX" val="20231976"/>
  <p:tag name="KSO_WM_UNIT_LAYERLEVEL" val="1_1_1"/>
  <p:tag name="KSO_WM_TAG_VERSION" val="3.0"/>
  <p:tag name="KSO_WM_DIAGRAM_GROUP_CODE" val="l1-1"/>
  <p:tag name="KSO_WM_UNIT_TYPE" val="l_h_i"/>
  <p:tag name="KSO_WM_UNIT_INDEX" val="1_2_4"/>
  <p:tag name="KSO_WM_DIAGRAM_MAX_ITEMCNT" val="6"/>
  <p:tag name="KSO_WM_DIAGRAM_MIN_ITEMCNT" val="2"/>
  <p:tag name="KSO_WM_DIAGRAM_VIRTUALLY_FRAME" val="{&quot;height&quot;:455.30003937007893,&quot;left&quot;:232.77503937007873,&quot;top&quot;:270.025,&quot;width&quot;:1283.8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.649999976158142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FORE_SCHEMECOLOR_INDEX" val="14"/>
  <p:tag name="KSO_WM_UNIT_FILL_FORE_SCHEMECOLOR_INDEX_BRIGHTNESS" val="0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976_2*l_h_i*1_1_3"/>
  <p:tag name="KSO_WM_TEMPLATE_CATEGORY" val="diagram"/>
  <p:tag name="KSO_WM_TEMPLATE_INDEX" val="20231976"/>
  <p:tag name="KSO_WM_UNIT_LAYERLEVEL" val="1_1_1"/>
  <p:tag name="KSO_WM_TAG_VERSION" val="3.0"/>
  <p:tag name="KSO_WM_DIAGRAM_GROUP_CODE" val="l1-1"/>
  <p:tag name="KSO_WM_UNIT_TYPE" val="l_h_i"/>
  <p:tag name="KSO_WM_UNIT_INDEX" val="1_1_3"/>
  <p:tag name="KSO_WM_DIAGRAM_MAX_ITEMCNT" val="6"/>
  <p:tag name="KSO_WM_DIAGRAM_MIN_ITEMCNT" val="2"/>
  <p:tag name="KSO_WM_DIAGRAM_VIRTUALLY_FRAME" val="{&quot;height&quot;:455.30003937007893,&quot;left&quot;:232.77503937007873,&quot;top&quot;:270.025,&quot;width&quot;:1283.8}"/>
  <p:tag name="KSO_WM_DIAGRAM_COLOR_MATCH_VALUE" val="{&quot;shape&quot;:{&quot;fill&quot;:{&quot;type&quot;:0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FORE_SCHEMECOLOR_INDEX" val="14"/>
  <p:tag name="KSO_WM_UNIT_FILL_FORE_SCHEMECOLOR_INDEX_BRIGHTNESS" val="0"/>
  <p:tag name="KSO_WM_BEAUTIFY_FLAG" val="#wm#"/>
  <p:tag name="KSO_WM_DIAGRAM_USE_COLOR_VALUE" val="{&quot;color_scheme&quot;:1,&quot;color_type&quot;:1,&quot;theme_color_indexes&quot;:[5,6,5,6,5,6]}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976_2*l_h_i*1_1_4"/>
  <p:tag name="KSO_WM_TEMPLATE_CATEGORY" val="diagram"/>
  <p:tag name="KSO_WM_TEMPLATE_INDEX" val="20231976"/>
  <p:tag name="KSO_WM_UNIT_LAYERLEVEL" val="1_1_1"/>
  <p:tag name="KSO_WM_TAG_VERSION" val="3.0"/>
  <p:tag name="KSO_WM_DIAGRAM_GROUP_CODE" val="l1-1"/>
  <p:tag name="KSO_WM_UNIT_TYPE" val="l_h_i"/>
  <p:tag name="KSO_WM_UNIT_INDEX" val="1_1_4"/>
  <p:tag name="KSO_WM_DIAGRAM_MAX_ITEMCNT" val="6"/>
  <p:tag name="KSO_WM_DIAGRAM_MIN_ITEMCNT" val="2"/>
  <p:tag name="KSO_WM_DIAGRAM_VIRTUALLY_FRAME" val="{&quot;height&quot;:455.30003937007893,&quot;left&quot;:232.77503937007873,&quot;top&quot;:270.025,&quot;width&quot;:1283.8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.649999976158142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FORE_SCHEMECOLOR_INDEX" val="14"/>
  <p:tag name="KSO_WM_UNIT_FILL_FORE_SCHEMECOLOR_INDEX_BRIGHTNESS" val="0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3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976_2*l_h_a*1_1_1"/>
  <p:tag name="KSO_WM_TEMPLATE_CATEGORY" val="diagram"/>
  <p:tag name="KSO_WM_TEMPLATE_INDEX" val="20231976"/>
  <p:tag name="KSO_WM_UNIT_LAYERLEVEL" val="1_1_1"/>
  <p:tag name="KSO_WM_TAG_VERSION" val="3.0"/>
  <p:tag name="KSO_WM_DIAGRAM_GROUP_CODE" val="l1-1"/>
  <p:tag name="KSO_WM_DIAGRAM_MAX_ITEMCNT" val="6"/>
  <p:tag name="KSO_WM_DIAGRAM_MIN_ITEMCNT" val="2"/>
  <p:tag name="KSO_WM_DIAGRAM_VIRTUALLY_FRAME" val="{&quot;height&quot;:455.30003937007893,&quot;left&quot;:232.77503937007873,&quot;top&quot;:270.025,&quot;width&quot;:1283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976_2*l_h_f*1_1_1"/>
  <p:tag name="KSO_WM_TEMPLATE_CATEGORY" val="diagram"/>
  <p:tag name="KSO_WM_TEMPLATE_INDEX" val="20231976"/>
  <p:tag name="KSO_WM_UNIT_LAYERLEVEL" val="1_1_1"/>
  <p:tag name="KSO_WM_TAG_VERSION" val="3.0"/>
  <p:tag name="KSO_WM_DIAGRAM_GROUP_CODE" val="l1-1"/>
  <p:tag name="KSO_WM_DIAGRAM_MAX_ITEMCNT" val="6"/>
  <p:tag name="KSO_WM_DIAGRAM_MIN_ITEMCNT" val="2"/>
  <p:tag name="KSO_WM_DIAGRAM_VIRTUALLY_FRAME" val="{&quot;height&quot;:455.30003937007893,&quot;left&quot;:232.77503937007873,&quot;top&quot;:270.025,&quot;width&quot;:1283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UNIT_TEXT_LAYER_COUNT" val="1"/>
  <p:tag name="KSO_WM_BEAUTIFY_FLAG" val="#wm#"/>
  <p:tag name="KSO_WM_UNIT_PRESET_TEXT" val="单击此处输入(你的)智能图形项正文，文字是您思想的提炼，请尽量言简意赅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976_2*l_h_a*1_2_1"/>
  <p:tag name="KSO_WM_TEMPLATE_CATEGORY" val="diagram"/>
  <p:tag name="KSO_WM_TEMPLATE_INDEX" val="20231976"/>
  <p:tag name="KSO_WM_UNIT_LAYERLEVEL" val="1_1_1"/>
  <p:tag name="KSO_WM_TAG_VERSION" val="3.0"/>
  <p:tag name="KSO_WM_DIAGRAM_GROUP_CODE" val="l1-1"/>
  <p:tag name="KSO_WM_DIAGRAM_MAX_ITEMCNT" val="6"/>
  <p:tag name="KSO_WM_DIAGRAM_MIN_ITEMCNT" val="2"/>
  <p:tag name="KSO_WM_DIAGRAM_VIRTUALLY_FRAME" val="{&quot;height&quot;:455.30003937007893,&quot;left&quot;:232.77503937007873,&quot;top&quot;:270.025,&quot;width&quot;:1283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976_2*l_h_f*1_2_1"/>
  <p:tag name="KSO_WM_TEMPLATE_CATEGORY" val="diagram"/>
  <p:tag name="KSO_WM_TEMPLATE_INDEX" val="20231976"/>
  <p:tag name="KSO_WM_UNIT_LAYERLEVEL" val="1_1_1"/>
  <p:tag name="KSO_WM_TAG_VERSION" val="3.0"/>
  <p:tag name="KSO_WM_DIAGRAM_GROUP_CODE" val="l1-1"/>
  <p:tag name="KSO_WM_DIAGRAM_MAX_ITEMCNT" val="6"/>
  <p:tag name="KSO_WM_DIAGRAM_MIN_ITEMCNT" val="2"/>
  <p:tag name="KSO_WM_DIAGRAM_VIRTUALLY_FRAME" val="{&quot;height&quot;:455.30003937007893,&quot;left&quot;:232.77503937007873,&quot;top&quot;:270.025,&quot;width&quot;:1283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UNIT_TEXT_LAYER_COUNT" val="1"/>
  <p:tag name="KSO_WM_BEAUTIFY_FLAG" val="#wm#"/>
  <p:tag name="KSO_WM_UNIT_PRESET_TEXT" val="单击此处输入(你的)正文，文字是您思想的提炼，请尽量言简意赅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976_2*l_h_a*1_3_1"/>
  <p:tag name="KSO_WM_TEMPLATE_CATEGORY" val="diagram"/>
  <p:tag name="KSO_WM_TEMPLATE_INDEX" val="20231976"/>
  <p:tag name="KSO_WM_UNIT_LAYERLEVEL" val="1_1_1"/>
  <p:tag name="KSO_WM_TAG_VERSION" val="3.0"/>
  <p:tag name="KSO_WM_DIAGRAM_GROUP_CODE" val="l1-1"/>
  <p:tag name="KSO_WM_DIAGRAM_MAX_ITEMCNT" val="6"/>
  <p:tag name="KSO_WM_DIAGRAM_MIN_ITEMCNT" val="2"/>
  <p:tag name="KSO_WM_DIAGRAM_VIRTUALLY_FRAME" val="{&quot;height&quot;:455.30003937007893,&quot;left&quot;:232.77503937007873,&quot;top&quot;:270.025,&quot;width&quot;:1283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976_2*l_h_f*1_3_1"/>
  <p:tag name="KSO_WM_TEMPLATE_CATEGORY" val="diagram"/>
  <p:tag name="KSO_WM_TEMPLATE_INDEX" val="20231976"/>
  <p:tag name="KSO_WM_UNIT_LAYERLEVEL" val="1_1_1"/>
  <p:tag name="KSO_WM_TAG_VERSION" val="3.0"/>
  <p:tag name="KSO_WM_DIAGRAM_GROUP_CODE" val="l1-1"/>
  <p:tag name="KSO_WM_DIAGRAM_MAX_ITEMCNT" val="6"/>
  <p:tag name="KSO_WM_DIAGRAM_MIN_ITEMCNT" val="2"/>
  <p:tag name="KSO_WM_DIAGRAM_VIRTUALLY_FRAME" val="{&quot;height&quot;:455.30003937007893,&quot;left&quot;:232.77503937007873,&quot;top&quot;:270.025,&quot;width&quot;:1283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UNIT_TEXT_LAYER_COUNT" val="1"/>
  <p:tag name="KSO_WM_BEAUTIFY_FLAG" val="#wm#"/>
  <p:tag name="KSO_WM_UNIT_PRESET_TEXT" val="单击此处输入(你的)智能图形项正文，文字是您思想的提炼，请尽量言简意赅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.xml><?xml version="1.0" encoding="utf-8"?>
<p:tagLst xmlns:p="http://schemas.openxmlformats.org/presentationml/2006/main">
  <p:tag name="KSO_WM_DIAGRAM_VIRTUALLY_FRAME" val="{&quot;height&quot;:638.3303149606298,&quot;left&quot;:0,&quot;top&quot;:238.53125984251975,&quot;width&quot;:1455.2079527559056}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976_2*l_h_i*1_1_2"/>
  <p:tag name="KSO_WM_TEMPLATE_CATEGORY" val="diagram"/>
  <p:tag name="KSO_WM_TEMPLATE_INDEX" val="20231976"/>
  <p:tag name="KSO_WM_UNIT_LAYERLEVEL" val="1_1_1"/>
  <p:tag name="KSO_WM_TAG_VERSION" val="3.0"/>
  <p:tag name="KSO_WM_DIAGRAM_GROUP_CODE" val="l1-1"/>
  <p:tag name="KSO_WM_UNIT_TYPE" val="l_h_i"/>
  <p:tag name="KSO_WM_UNIT_INDEX" val="1_1_2"/>
  <p:tag name="KSO_WM_DIAGRAM_MAX_ITEMCNT" val="6"/>
  <p:tag name="KSO_WM_DIAGRAM_MIN_ITEMCNT" val="2"/>
  <p:tag name="KSO_WM_DIAGRAM_VIRTUALLY_FRAME" val="{&quot;height&quot;:455.30003937007893,&quot;left&quot;:232.77503937007873,&quot;top&quot;:270.025,&quot;width&quot;:1283.8}"/>
  <p:tag name="KSO_WM_DIAGRAM_COLOR_MATCH_VALUE" val="{&quot;shape&quot;:{&quot;fill&quot;:{&quot;gradient&quot;:[{&quot;brightness&quot;:0,&quot;colorType&quot;:1,&quot;foreColorIndex&quot;:5,&quot;pos&quot;:1,&quot;transparency&quot;:0},{&quot;brightness&quot;:0.30000001192092896,&quot;colorType&quot;:1,&quot;foreColorIndex&quot;:5,&quot;pos&quot;:0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976_2*l_h_i*1_1_1"/>
  <p:tag name="KSO_WM_TEMPLATE_CATEGORY" val="diagram"/>
  <p:tag name="KSO_WM_TEMPLATE_INDEX" val="20231976"/>
  <p:tag name="KSO_WM_UNIT_LAYERLEVEL" val="1_1_1"/>
  <p:tag name="KSO_WM_TAG_VERSION" val="3.0"/>
  <p:tag name="KSO_WM_DIAGRAM_GROUP_CODE" val="l1-1"/>
  <p:tag name="KSO_WM_UNIT_TYPE" val="l_h_i"/>
  <p:tag name="KSO_WM_UNIT_INDEX" val="1_1_1"/>
  <p:tag name="KSO_WM_DIAGRAM_MAX_ITEMCNT" val="6"/>
  <p:tag name="KSO_WM_DIAGRAM_MIN_ITEMCNT" val="2"/>
  <p:tag name="KSO_WM_DIAGRAM_VIRTUALLY_FRAME" val="{&quot;height&quot;:455.30003937007893,&quot;left&quot;:232.77503937007873,&quot;top&quot;:270.025,&quot;width&quot;:1283.8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FORE_SCHEMECOLOR_INDEX" val="14"/>
  <p:tag name="KSO_WM_UNIT_FILL_FORE_SCHEMECOLOR_INDEX_BRIGHTNESS" val="0"/>
  <p:tag name="KSO_WM_BEAUTIFY_FLAG" val="#wm#"/>
  <p:tag name="KSO_WM_DIAGRAM_USE_COLOR_VALUE" val="{&quot;color_scheme&quot;:1,&quot;color_type&quot;:1,&quot;theme_color_indexes&quot;:[5,6,5,6,5,6]}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976_2*l_h_i*1_2_2"/>
  <p:tag name="KSO_WM_TEMPLATE_CATEGORY" val="diagram"/>
  <p:tag name="KSO_WM_TEMPLATE_INDEX" val="20231976"/>
  <p:tag name="KSO_WM_UNIT_LAYERLEVEL" val="1_1_1"/>
  <p:tag name="KSO_WM_TAG_VERSION" val="3.0"/>
  <p:tag name="KSO_WM_DIAGRAM_GROUP_CODE" val="l1-1"/>
  <p:tag name="KSO_WM_UNIT_TYPE" val="l_h_i"/>
  <p:tag name="KSO_WM_UNIT_INDEX" val="1_2_2"/>
  <p:tag name="KSO_WM_DIAGRAM_MAX_ITEMCNT" val="6"/>
  <p:tag name="KSO_WM_DIAGRAM_MIN_ITEMCNT" val="2"/>
  <p:tag name="KSO_WM_DIAGRAM_VIRTUALLY_FRAME" val="{&quot;height&quot;:455.30003937007893,&quot;left&quot;:232.77503937007873,&quot;top&quot;:270.025,&quot;width&quot;:1283.8}"/>
  <p:tag name="KSO_WM_DIAGRAM_COLOR_MATCH_VALUE" val="{&quot;shape&quot;:{&quot;fill&quot;:{&quot;gradient&quot;:[{&quot;brightness&quot;:0,&quot;colorType&quot;:1,&quot;foreColorIndex&quot;:5,&quot;pos&quot;:1,&quot;transparency&quot;:0},{&quot;brightness&quot;:0.30000001192092896,&quot;colorType&quot;:1,&quot;foreColorIndex&quot;:5,&quot;pos&quot;:0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976_2*l_h_i*1_2_1"/>
  <p:tag name="KSO_WM_TEMPLATE_CATEGORY" val="diagram"/>
  <p:tag name="KSO_WM_TEMPLATE_INDEX" val="20231976"/>
  <p:tag name="KSO_WM_UNIT_LAYERLEVEL" val="1_1_1"/>
  <p:tag name="KSO_WM_TAG_VERSION" val="3.0"/>
  <p:tag name="KSO_WM_DIAGRAM_GROUP_CODE" val="l1-1"/>
  <p:tag name="KSO_WM_UNIT_TYPE" val="l_h_i"/>
  <p:tag name="KSO_WM_UNIT_INDEX" val="1_2_1"/>
  <p:tag name="KSO_WM_DIAGRAM_MAX_ITEMCNT" val="6"/>
  <p:tag name="KSO_WM_DIAGRAM_MIN_ITEMCNT" val="2"/>
  <p:tag name="KSO_WM_DIAGRAM_VIRTUALLY_FRAME" val="{&quot;height&quot;:455.30003937007893,&quot;left&quot;:232.77503937007873,&quot;top&quot;:270.025,&quot;width&quot;:1283.8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FORE_SCHEMECOLOR_INDEX" val="14"/>
  <p:tag name="KSO_WM_UNIT_FILL_FORE_SCHEMECOLOR_INDEX_BRIGHTNESS" val="0"/>
  <p:tag name="KSO_WM_BEAUTIFY_FLAG" val="#wm#"/>
  <p:tag name="KSO_WM_DIAGRAM_USE_COLOR_VALUE" val="{&quot;color_scheme&quot;:1,&quot;color_type&quot;:1,&quot;theme_color_indexes&quot;:[5,6,5,6,5,6]}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976_2*l_h_i*1_3_2"/>
  <p:tag name="KSO_WM_TEMPLATE_CATEGORY" val="diagram"/>
  <p:tag name="KSO_WM_TEMPLATE_INDEX" val="20231976"/>
  <p:tag name="KSO_WM_UNIT_LAYERLEVEL" val="1_1_1"/>
  <p:tag name="KSO_WM_TAG_VERSION" val="3.0"/>
  <p:tag name="KSO_WM_DIAGRAM_GROUP_CODE" val="l1-1"/>
  <p:tag name="KSO_WM_UNIT_TYPE" val="l_h_i"/>
  <p:tag name="KSO_WM_UNIT_INDEX" val="1_3_2"/>
  <p:tag name="KSO_WM_DIAGRAM_MAX_ITEMCNT" val="6"/>
  <p:tag name="KSO_WM_DIAGRAM_MIN_ITEMCNT" val="2"/>
  <p:tag name="KSO_WM_DIAGRAM_VIRTUALLY_FRAME" val="{&quot;height&quot;:455.30003937007893,&quot;left&quot;:232.77503937007873,&quot;top&quot;:270.025,&quot;width&quot;:1283.8}"/>
  <p:tag name="KSO_WM_DIAGRAM_COLOR_MATCH_VALUE" val="{&quot;shape&quot;:{&quot;fill&quot;:{&quot;gradient&quot;:[{&quot;brightness&quot;:0,&quot;colorType&quot;:1,&quot;foreColorIndex&quot;:5,&quot;pos&quot;:1,&quot;transparency&quot;:0},{&quot;brightness&quot;:0.30000001192092896,&quot;colorType&quot;:1,&quot;foreColorIndex&quot;:5,&quot;pos&quot;:0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976_2*l_h_i*1_3_1"/>
  <p:tag name="KSO_WM_TEMPLATE_CATEGORY" val="diagram"/>
  <p:tag name="KSO_WM_TEMPLATE_INDEX" val="20231976"/>
  <p:tag name="KSO_WM_UNIT_LAYERLEVEL" val="1_1_1"/>
  <p:tag name="KSO_WM_TAG_VERSION" val="3.0"/>
  <p:tag name="KSO_WM_DIAGRAM_GROUP_CODE" val="l1-1"/>
  <p:tag name="KSO_WM_UNIT_TYPE" val="l_h_i"/>
  <p:tag name="KSO_WM_UNIT_INDEX" val="1_3_1"/>
  <p:tag name="KSO_WM_DIAGRAM_MAX_ITEMCNT" val="6"/>
  <p:tag name="KSO_WM_DIAGRAM_MIN_ITEMCNT" val="2"/>
  <p:tag name="KSO_WM_DIAGRAM_VIRTUALLY_FRAME" val="{&quot;height&quot;:455.30003937007893,&quot;left&quot;:232.77503937007873,&quot;top&quot;:270.025,&quot;width&quot;:1283.8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FORE_SCHEMECOLOR_INDEX" val="14"/>
  <p:tag name="KSO_WM_UNIT_FILL_FORE_SCHEMECOLOR_INDEX_BRIGHTNESS" val="0"/>
  <p:tag name="KSO_WM_BEAUTIFY_FLAG" val="#wm#"/>
  <p:tag name="KSO_WM_DIAGRAM_USE_COLOR_VALUE" val="{&quot;color_scheme&quot;:1,&quot;color_type&quot;:1,&quot;theme_color_indexes&quot;:[5,6,5,6,5,6]}"/>
</p:tagLst>
</file>

<file path=ppt/tags/tag46.xml><?xml version="1.0" encoding="utf-8"?>
<p:tagLst xmlns:p="http://schemas.openxmlformats.org/presentationml/2006/main">
  <p:tag name="TABLE_ENDDRAG_ORIGIN_RECT" val="1183*347"/>
  <p:tag name="TABLE_ENDDRAG_RECT" val="100*322*1183*347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commondata" val="eyJoZGlkIjoiMTRlYWViMGM0OGZmMjE1M2Q4YTdhZDA4MDM3MGMxYjIifQ=="/>
  <p:tag name="resource_record_key" val="{&quot;10&quot;:[21570931,20152217],&quot;70&quot;:[3314655,3321502]}"/>
</p:tagLst>
</file>

<file path=ppt/tags/tag5.xml><?xml version="1.0" encoding="utf-8"?>
<p:tagLst xmlns:p="http://schemas.openxmlformats.org/presentationml/2006/main">
  <p:tag name="KSO_WM_DIAGRAM_VIRTUALLY_FRAME" val="{&quot;height&quot;:638.3303149606298,&quot;left&quot;:0,&quot;top&quot;:238.53125984251975,&quot;width&quot;:1455.2079527559056}"/>
</p:tagLst>
</file>

<file path=ppt/tags/tag6.xml><?xml version="1.0" encoding="utf-8"?>
<p:tagLst xmlns:p="http://schemas.openxmlformats.org/presentationml/2006/main">
  <p:tag name="KSO_WM_DIAGRAM_VIRTUALLY_FRAME" val="{&quot;height&quot;:638.3303149606298,&quot;left&quot;:0,&quot;top&quot;:238.53125984251975,&quot;width&quot;:1455.2079527559056}"/>
</p:tagLst>
</file>

<file path=ppt/tags/tag7.xml><?xml version="1.0" encoding="utf-8"?>
<p:tagLst xmlns:p="http://schemas.openxmlformats.org/presentationml/2006/main">
  <p:tag name="KSO_WM_DIAGRAM_VIRTUALLY_FRAME" val="{&quot;height&quot;:638.3303149606298,&quot;left&quot;:0,&quot;top&quot;:238.53125984251975,&quot;width&quot;:1455.2079527559056}"/>
</p:tagLst>
</file>

<file path=ppt/tags/tag8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1902</Words>
  <Application>WPS 演示</Application>
  <PresentationFormat>On-screen Show (4:3)</PresentationFormat>
  <Paragraphs>255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Arial</vt:lpstr>
      <vt:lpstr>宋体</vt:lpstr>
      <vt:lpstr>Wingdings</vt:lpstr>
      <vt:lpstr>字由点字奇妙体</vt:lpstr>
      <vt:lpstr>微软雅黑</vt:lpstr>
      <vt:lpstr>字由点字典黑 45J</vt:lpstr>
      <vt:lpstr>Calibri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李小画</dc:title>
  <dc:creator/>
  <cp:lastModifiedBy>心门已闭</cp:lastModifiedBy>
  <cp:revision>22</cp:revision>
  <dcterms:created xsi:type="dcterms:W3CDTF">2006-08-16T00:00:00Z</dcterms:created>
  <dcterms:modified xsi:type="dcterms:W3CDTF">2025-05-18T16:01:39Z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74FBDF51D0E94563AEA2AEE5CCC83A80_13</vt:lpwstr>
  </property>
  <property fmtid="{D5CDD505-2E9C-101B-9397-08002B2CF9AE}" pid="3" name="KSOProductBuildVer">
    <vt:lpwstr>2052-12.1.0.20784</vt:lpwstr>
  </property>
</Properties>
</file>